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Lst>
  <p:sldSz cx="9144000" cy="5143500" type="screen16x9"/>
  <p:notesSz cx="6858000" cy="9144000"/>
  <p:embeddedFontLst>
    <p:embeddedFont>
      <p:font typeface="Nunito Black" panose="020B0604020202020204" charset="0"/>
      <p:bold r:id="rId18"/>
      <p:boldItalic r:id="rId19"/>
    </p:embeddedFont>
    <p:embeddedFont>
      <p:font typeface="Oswald Medium" panose="020B0604020202020204" charset="0"/>
      <p:regular r:id="rId20"/>
      <p:bold r:id="rId21"/>
    </p:embeddedFont>
    <p:embeddedFont>
      <p:font typeface="Nunito ExtraBold" panose="020B0604020202020204" charset="0"/>
      <p:bold r:id="rId22"/>
      <p:boldItalic r:id="rId23"/>
    </p:embeddedFont>
    <p:embeddedFont>
      <p:font typeface="Oswald SemiBold" panose="020B0604020202020204" charset="0"/>
      <p:regular r:id="rId24"/>
      <p:bold r:id="rId25"/>
    </p:embeddedFont>
    <p:embeddedFont>
      <p:font typeface="Oswald" panose="020B0604020202020204" charset="0"/>
      <p:regular r:id="rId26"/>
      <p:bold r:id="rId27"/>
    </p:embeddedFont>
    <p:embeddedFont>
      <p:font typeface="Nunito" panose="020B0604020202020204" charset="0"/>
      <p:regular r:id="rId28"/>
      <p:bold r:id="rId29"/>
      <p:italic r:id="rId30"/>
      <p:boldItalic r:id="rId3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1" d="100"/>
          <a:sy n="91" d="100"/>
        </p:scale>
        <p:origin x="786" y="8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font" Target="fonts/font9.fntdata"/><Relationship Id="rId3" Type="http://schemas.openxmlformats.org/officeDocument/2006/relationships/slide" Target="slides/slide2.xml"/><Relationship Id="rId21" Type="http://schemas.openxmlformats.org/officeDocument/2006/relationships/font" Target="fonts/font4.fntdata"/><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font" Target="fonts/font8.fntdata"/><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font" Target="fonts/font11.fntdata"/><Relationship Id="rId10" Type="http://schemas.openxmlformats.org/officeDocument/2006/relationships/slide" Target="slides/slide9.xml"/><Relationship Id="rId19" Type="http://schemas.openxmlformats.org/officeDocument/2006/relationships/font" Target="fonts/font2.fntdata"/><Relationship Id="rId31" Type="http://schemas.openxmlformats.org/officeDocument/2006/relationships/font" Target="fonts/font1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font" Target="fonts/font13.fntdata"/><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259b99ae088_0_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259b99ae088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259b99ae088_0_1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259b99ae088_0_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259b99ae088_0_1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g259b99ae088_0_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25b15f3da41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25b15f3da41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259b99ae088_0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 name="Google Shape;251;g259b99ae088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25b15f3da41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25b15f3da41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259a5e24816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259a5e24816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259a5e24816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259a5e24816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g259a5e24816_0_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 name="Google Shape;79;g259a5e24816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259a5e24816_0_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259a5e24816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259b99ae088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259b99ae088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259b99ae088_0_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259b99ae088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259b99ae088_0_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259b99ae088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259b99ae088_0_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259b99ae088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s"/>
              <a:t>‹Nº›</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22.png"/><Relationship Id="rId5" Type="http://schemas.openxmlformats.org/officeDocument/2006/relationships/image" Target="../media/image30.png"/><Relationship Id="rId4" Type="http://schemas.openxmlformats.org/officeDocument/2006/relationships/image" Target="../media/image29.jpg"/></Relationships>
</file>

<file path=ppt/slides/_rels/slide1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8" Type="http://schemas.openxmlformats.org/officeDocument/2006/relationships/image" Target="../media/image14.jpg"/><Relationship Id="rId13" Type="http://schemas.openxmlformats.org/officeDocument/2006/relationships/image" Target="../media/image22.png"/><Relationship Id="rId3" Type="http://schemas.openxmlformats.org/officeDocument/2006/relationships/image" Target="../media/image32.png"/><Relationship Id="rId7" Type="http://schemas.openxmlformats.org/officeDocument/2006/relationships/image" Target="../media/image36.png"/><Relationship Id="rId12"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35.png"/><Relationship Id="rId11" Type="http://schemas.openxmlformats.org/officeDocument/2006/relationships/image" Target="../media/image17.jpg"/><Relationship Id="rId5" Type="http://schemas.openxmlformats.org/officeDocument/2006/relationships/image" Target="../media/image34.png"/><Relationship Id="rId10" Type="http://schemas.openxmlformats.org/officeDocument/2006/relationships/image" Target="../media/image15.jpg"/><Relationship Id="rId4" Type="http://schemas.openxmlformats.org/officeDocument/2006/relationships/image" Target="../media/image33.png"/><Relationship Id="rId9" Type="http://schemas.openxmlformats.org/officeDocument/2006/relationships/image" Target="../media/image13.png"/></Relationships>
</file>

<file path=ppt/slides/_rels/slide13.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44.png"/><Relationship Id="rId18" Type="http://schemas.openxmlformats.org/officeDocument/2006/relationships/image" Target="../media/image16.png"/><Relationship Id="rId3" Type="http://schemas.openxmlformats.org/officeDocument/2006/relationships/image" Target="../media/image22.png"/><Relationship Id="rId7" Type="http://schemas.openxmlformats.org/officeDocument/2006/relationships/image" Target="../media/image40.png"/><Relationship Id="rId12" Type="http://schemas.openxmlformats.org/officeDocument/2006/relationships/image" Target="../media/image43.png"/><Relationship Id="rId17" Type="http://schemas.openxmlformats.org/officeDocument/2006/relationships/image" Target="../media/image13.png"/><Relationship Id="rId2" Type="http://schemas.openxmlformats.org/officeDocument/2006/relationships/notesSlide" Target="../notesSlides/notesSlide13.xml"/><Relationship Id="rId16" Type="http://schemas.openxmlformats.org/officeDocument/2006/relationships/image" Target="../media/image14.jpg"/><Relationship Id="rId20" Type="http://schemas.openxmlformats.org/officeDocument/2006/relationships/image" Target="../media/image15.jpg"/><Relationship Id="rId1" Type="http://schemas.openxmlformats.org/officeDocument/2006/relationships/slideLayout" Target="../slideLayouts/slideLayout3.xml"/><Relationship Id="rId6" Type="http://schemas.openxmlformats.org/officeDocument/2006/relationships/image" Target="../media/image39.png"/><Relationship Id="rId11" Type="http://schemas.openxmlformats.org/officeDocument/2006/relationships/image" Target="../media/image42.png"/><Relationship Id="rId5" Type="http://schemas.openxmlformats.org/officeDocument/2006/relationships/image" Target="../media/image38.png"/><Relationship Id="rId15" Type="http://schemas.openxmlformats.org/officeDocument/2006/relationships/image" Target="../media/image46.png"/><Relationship Id="rId10" Type="http://schemas.openxmlformats.org/officeDocument/2006/relationships/image" Target="../media/image9.jpg"/><Relationship Id="rId19" Type="http://schemas.openxmlformats.org/officeDocument/2006/relationships/image" Target="../media/image17.jpg"/><Relationship Id="rId4" Type="http://schemas.openxmlformats.org/officeDocument/2006/relationships/image" Target="../media/image37.png"/><Relationship Id="rId9" Type="http://schemas.openxmlformats.org/officeDocument/2006/relationships/image" Target="../media/image8.jpg"/><Relationship Id="rId14" Type="http://schemas.openxmlformats.org/officeDocument/2006/relationships/image" Target="../media/image45.png"/></Relationships>
</file>

<file path=ppt/slides/_rels/slide1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8" Type="http://schemas.openxmlformats.org/officeDocument/2006/relationships/image" Target="../media/image9.jpg"/><Relationship Id="rId3" Type="http://schemas.openxmlformats.org/officeDocument/2006/relationships/image" Target="../media/image4.jpg"/><Relationship Id="rId7" Type="http://schemas.openxmlformats.org/officeDocument/2006/relationships/image" Target="../media/image8.jp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7.jp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s>
</file>

<file path=ppt/slides/_rels/slide6.xml.rels><?xml version="1.0" encoding="UTF-8" standalone="yes"?>
<Relationships xmlns="http://schemas.openxmlformats.org/package/2006/relationships"><Relationship Id="rId8" Type="http://schemas.openxmlformats.org/officeDocument/2006/relationships/image" Target="../media/image17.jp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15.jpg"/><Relationship Id="rId11" Type="http://schemas.openxmlformats.org/officeDocument/2006/relationships/image" Target="../media/image11.png"/><Relationship Id="rId5" Type="http://schemas.openxmlformats.org/officeDocument/2006/relationships/image" Target="../media/image14.jp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jpg"/></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22.png"/><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22.png"/><Relationship Id="rId5" Type="http://schemas.openxmlformats.org/officeDocument/2006/relationships/image" Target="../media/image25.png"/><Relationship Id="rId4" Type="http://schemas.openxmlformats.org/officeDocument/2006/relationships/image" Target="../media/image24.png"/></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image" Target="../media/image22.png"/><Relationship Id="rId4"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257175" y="398625"/>
            <a:ext cx="8575200" cy="19884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s" sz="3700">
                <a:solidFill>
                  <a:srgbClr val="373131"/>
                </a:solidFill>
                <a:latin typeface="Nunito Black"/>
                <a:ea typeface="Nunito Black"/>
                <a:cs typeface="Nunito Black"/>
                <a:sym typeface="Nunito Black"/>
              </a:rPr>
              <a:t>Campaña de Marketing</a:t>
            </a:r>
            <a:endParaRPr sz="3700">
              <a:solidFill>
                <a:srgbClr val="373131"/>
              </a:solidFill>
              <a:latin typeface="Nunito Black"/>
              <a:ea typeface="Nunito Black"/>
              <a:cs typeface="Nunito Black"/>
              <a:sym typeface="Nunito Black"/>
            </a:endParaRPr>
          </a:p>
          <a:p>
            <a:pPr marL="0" lvl="0" indent="0" algn="ctr" rtl="0">
              <a:spcBef>
                <a:spcPts val="0"/>
              </a:spcBef>
              <a:spcAft>
                <a:spcPts val="0"/>
              </a:spcAft>
              <a:buNone/>
            </a:pPr>
            <a:r>
              <a:rPr lang="es" sz="3200">
                <a:solidFill>
                  <a:srgbClr val="373131"/>
                </a:solidFill>
                <a:latin typeface="Nunito Black"/>
                <a:ea typeface="Nunito Black"/>
                <a:cs typeface="Nunito Black"/>
                <a:sym typeface="Nunito Black"/>
              </a:rPr>
              <a:t>Supertienda minorista</a:t>
            </a:r>
            <a:endParaRPr sz="3200">
              <a:solidFill>
                <a:srgbClr val="373131"/>
              </a:solidFill>
              <a:latin typeface="Nunito Black"/>
              <a:ea typeface="Nunito Black"/>
              <a:cs typeface="Nunito Black"/>
              <a:sym typeface="Nunito Black"/>
            </a:endParaRPr>
          </a:p>
        </p:txBody>
      </p:sp>
      <p:pic>
        <p:nvPicPr>
          <p:cNvPr id="55" name="Google Shape;55;p13"/>
          <p:cNvPicPr preferRelativeResize="0"/>
          <p:nvPr/>
        </p:nvPicPr>
        <p:blipFill>
          <a:blip r:embed="rId3">
            <a:alphaModFix/>
          </a:blip>
          <a:stretch>
            <a:fillRect/>
          </a:stretch>
        </p:blipFill>
        <p:spPr>
          <a:xfrm>
            <a:off x="2494988" y="2648875"/>
            <a:ext cx="4099574" cy="1988301"/>
          </a:xfrm>
          <a:prstGeom prst="rect">
            <a:avLst/>
          </a:prstGeom>
          <a:noFill/>
          <a:ln>
            <a:noFill/>
          </a:ln>
        </p:spPr>
      </p:pic>
      <p:sp>
        <p:nvSpPr>
          <p:cNvPr id="56" name="Google Shape;56;p13"/>
          <p:cNvSpPr txBox="1"/>
          <p:nvPr/>
        </p:nvSpPr>
        <p:spPr>
          <a:xfrm>
            <a:off x="7188050" y="4637175"/>
            <a:ext cx="1723200" cy="28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1100">
                <a:latin typeface="Oswald Medium"/>
                <a:ea typeface="Oswald Medium"/>
                <a:cs typeface="Oswald Medium"/>
                <a:sym typeface="Oswald Medium"/>
              </a:rPr>
              <a:t>     Por: Verónica Vega</a:t>
            </a:r>
            <a:endParaRPr sz="1100">
              <a:latin typeface="Oswald Medium"/>
              <a:ea typeface="Oswald Medium"/>
              <a:cs typeface="Oswald Medium"/>
              <a:sym typeface="Oswald Medium"/>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5"/>
                                        </p:tgtEl>
                                        <p:attrNameLst>
                                          <p:attrName>style.visibility</p:attrName>
                                        </p:attrNameLst>
                                      </p:cBhvr>
                                      <p:to>
                                        <p:strVal val="visible"/>
                                      </p:to>
                                    </p:set>
                                    <p:anim calcmode="lin" valueType="num">
                                      <p:cBhvr additive="base">
                                        <p:cTn id="7" dur="1000"/>
                                        <p:tgtEl>
                                          <p:spTgt spid="5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22"/>
          <p:cNvSpPr txBox="1">
            <a:spLocks noGrp="1"/>
          </p:cNvSpPr>
          <p:nvPr>
            <p:ph type="title"/>
          </p:nvPr>
        </p:nvSpPr>
        <p:spPr>
          <a:xfrm>
            <a:off x="232775" y="45650"/>
            <a:ext cx="8520600" cy="3540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Clr>
                <a:schemeClr val="dk1"/>
              </a:buClr>
              <a:buSzPct val="53862"/>
              <a:buFont typeface="Arial"/>
              <a:buNone/>
            </a:pPr>
            <a:r>
              <a:rPr lang="es" sz="2042">
                <a:latin typeface="Nunito Black"/>
                <a:ea typeface="Nunito Black"/>
                <a:cs typeface="Nunito Black"/>
                <a:sym typeface="Nunito Black"/>
              </a:rPr>
              <a:t>Análisis exploratorio</a:t>
            </a:r>
            <a:endParaRPr sz="2042">
              <a:latin typeface="Nunito Black"/>
              <a:ea typeface="Nunito Black"/>
              <a:cs typeface="Nunito Black"/>
              <a:sym typeface="Nunito Black"/>
            </a:endParaRPr>
          </a:p>
          <a:p>
            <a:pPr marL="0" lvl="0" indent="0" algn="l" rtl="0">
              <a:spcBef>
                <a:spcPts val="0"/>
              </a:spcBef>
              <a:spcAft>
                <a:spcPts val="0"/>
              </a:spcAft>
              <a:buNone/>
            </a:pPr>
            <a:endParaRPr/>
          </a:p>
        </p:txBody>
      </p:sp>
      <p:cxnSp>
        <p:nvCxnSpPr>
          <p:cNvPr id="179" name="Google Shape;179;p22"/>
          <p:cNvCxnSpPr/>
          <p:nvPr/>
        </p:nvCxnSpPr>
        <p:spPr>
          <a:xfrm>
            <a:off x="260700" y="464700"/>
            <a:ext cx="8622600" cy="0"/>
          </a:xfrm>
          <a:prstGeom prst="straightConnector1">
            <a:avLst/>
          </a:prstGeom>
          <a:noFill/>
          <a:ln w="9525" cap="flat" cmpd="sng">
            <a:solidFill>
              <a:srgbClr val="666666"/>
            </a:solidFill>
            <a:prstDash val="solid"/>
            <a:round/>
            <a:headEnd type="oval" w="med" len="med"/>
            <a:tailEnd type="none" w="med" len="med"/>
          </a:ln>
        </p:spPr>
      </p:cxnSp>
      <p:pic>
        <p:nvPicPr>
          <p:cNvPr id="180" name="Google Shape;180;p22"/>
          <p:cNvPicPr preferRelativeResize="0"/>
          <p:nvPr/>
        </p:nvPicPr>
        <p:blipFill>
          <a:blip r:embed="rId3">
            <a:alphaModFix/>
          </a:blip>
          <a:stretch>
            <a:fillRect/>
          </a:stretch>
        </p:blipFill>
        <p:spPr>
          <a:xfrm>
            <a:off x="4589813" y="1065525"/>
            <a:ext cx="3983476" cy="3721201"/>
          </a:xfrm>
          <a:prstGeom prst="rect">
            <a:avLst/>
          </a:prstGeom>
          <a:noFill/>
          <a:ln>
            <a:noFill/>
          </a:ln>
        </p:spPr>
      </p:pic>
      <p:pic>
        <p:nvPicPr>
          <p:cNvPr id="181" name="Google Shape;181;p22"/>
          <p:cNvPicPr preferRelativeResize="0"/>
          <p:nvPr/>
        </p:nvPicPr>
        <p:blipFill>
          <a:blip r:embed="rId4">
            <a:alphaModFix/>
          </a:blip>
          <a:stretch>
            <a:fillRect/>
          </a:stretch>
        </p:blipFill>
        <p:spPr>
          <a:xfrm>
            <a:off x="550075" y="2806088"/>
            <a:ext cx="517783" cy="436200"/>
          </a:xfrm>
          <a:prstGeom prst="rect">
            <a:avLst/>
          </a:prstGeom>
          <a:noFill/>
          <a:ln>
            <a:noFill/>
          </a:ln>
        </p:spPr>
      </p:pic>
      <p:pic>
        <p:nvPicPr>
          <p:cNvPr id="182" name="Google Shape;182;p22"/>
          <p:cNvPicPr preferRelativeResize="0"/>
          <p:nvPr/>
        </p:nvPicPr>
        <p:blipFill>
          <a:blip r:embed="rId5">
            <a:alphaModFix/>
          </a:blip>
          <a:stretch>
            <a:fillRect/>
          </a:stretch>
        </p:blipFill>
        <p:spPr>
          <a:xfrm>
            <a:off x="365925" y="3407075"/>
            <a:ext cx="2738600" cy="1451450"/>
          </a:xfrm>
          <a:prstGeom prst="rect">
            <a:avLst/>
          </a:prstGeom>
          <a:noFill/>
          <a:ln>
            <a:noFill/>
          </a:ln>
        </p:spPr>
      </p:pic>
      <p:sp>
        <p:nvSpPr>
          <p:cNvPr id="183" name="Google Shape;183;p22"/>
          <p:cNvSpPr/>
          <p:nvPr/>
        </p:nvSpPr>
        <p:spPr>
          <a:xfrm>
            <a:off x="1311100" y="2841938"/>
            <a:ext cx="964800" cy="436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22"/>
          <p:cNvSpPr txBox="1"/>
          <p:nvPr/>
        </p:nvSpPr>
        <p:spPr>
          <a:xfrm>
            <a:off x="1280500" y="2841938"/>
            <a:ext cx="1026000" cy="507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700">
                <a:latin typeface="Nunito Black"/>
                <a:ea typeface="Nunito Black"/>
                <a:cs typeface="Nunito Black"/>
                <a:sym typeface="Nunito Black"/>
              </a:rPr>
              <a:t>5.3 </a:t>
            </a:r>
            <a:r>
              <a:rPr lang="es" sz="700">
                <a:latin typeface="Nunito ExtraBold"/>
                <a:ea typeface="Nunito ExtraBold"/>
                <a:cs typeface="Nunito ExtraBold"/>
                <a:sym typeface="Nunito ExtraBold"/>
              </a:rPr>
              <a:t>promedio de visitas a la web por mes</a:t>
            </a:r>
            <a:endParaRPr sz="700">
              <a:latin typeface="Nunito ExtraBold"/>
              <a:ea typeface="Nunito ExtraBold"/>
              <a:cs typeface="Nunito ExtraBold"/>
              <a:sym typeface="Nunito ExtraBold"/>
            </a:endParaRPr>
          </a:p>
        </p:txBody>
      </p:sp>
      <p:sp>
        <p:nvSpPr>
          <p:cNvPr id="185" name="Google Shape;185;p22"/>
          <p:cNvSpPr txBox="1"/>
          <p:nvPr/>
        </p:nvSpPr>
        <p:spPr>
          <a:xfrm>
            <a:off x="232775" y="578800"/>
            <a:ext cx="3766200" cy="2062500"/>
          </a:xfrm>
          <a:prstGeom prst="rect">
            <a:avLst/>
          </a:prstGeom>
          <a:noFill/>
          <a:ln>
            <a:noFill/>
          </a:ln>
        </p:spPr>
        <p:txBody>
          <a:bodyPr spcFirstLastPara="1" wrap="square" lIns="91425" tIns="91425" rIns="91425" bIns="91425" anchor="t" anchorCtr="0">
            <a:spAutoFit/>
          </a:bodyPr>
          <a:lstStyle/>
          <a:p>
            <a:pPr marL="457200" lvl="0" indent="-317500" algn="just" rtl="0">
              <a:spcBef>
                <a:spcPts val="0"/>
              </a:spcBef>
              <a:spcAft>
                <a:spcPts val="0"/>
              </a:spcAft>
              <a:buSzPts val="1400"/>
              <a:buChar char="➔"/>
            </a:pPr>
            <a:r>
              <a:rPr lang="es" sz="900" b="1">
                <a:latin typeface="Nunito"/>
                <a:ea typeface="Nunito"/>
                <a:cs typeface="Nunito"/>
                <a:sym typeface="Nunito"/>
              </a:rPr>
              <a:t>Las visitas </a:t>
            </a:r>
            <a:r>
              <a:rPr lang="es" sz="900" b="1">
                <a:solidFill>
                  <a:schemeClr val="dk1"/>
                </a:solidFill>
                <a:latin typeface="Nunito"/>
                <a:ea typeface="Nunito"/>
                <a:cs typeface="Nunito"/>
                <a:sym typeface="Nunito"/>
              </a:rPr>
              <a:t>mensuales </a:t>
            </a:r>
            <a:r>
              <a:rPr lang="es" sz="900" b="1">
                <a:latin typeface="Nunito"/>
                <a:ea typeface="Nunito"/>
                <a:cs typeface="Nunito"/>
                <a:sym typeface="Nunito"/>
              </a:rPr>
              <a:t>a la web de la Tienda  relacionadas con la aceptación de la oferta no guardan relación directa.</a:t>
            </a:r>
            <a:endParaRPr sz="900" b="1">
              <a:latin typeface="Nunito"/>
              <a:ea typeface="Nunito"/>
              <a:cs typeface="Nunito"/>
              <a:sym typeface="Nunito"/>
            </a:endParaRPr>
          </a:p>
          <a:p>
            <a:pPr marL="457200" lvl="0" indent="0" algn="just" rtl="0">
              <a:spcBef>
                <a:spcPts val="0"/>
              </a:spcBef>
              <a:spcAft>
                <a:spcPts val="0"/>
              </a:spcAft>
              <a:buNone/>
            </a:pPr>
            <a:endParaRPr sz="900" b="1">
              <a:latin typeface="Nunito"/>
              <a:ea typeface="Nunito"/>
              <a:cs typeface="Nunito"/>
              <a:sym typeface="Nunito"/>
            </a:endParaRPr>
          </a:p>
          <a:p>
            <a:pPr marL="457200" lvl="0" indent="-285750" algn="just" rtl="0">
              <a:spcBef>
                <a:spcPts val="0"/>
              </a:spcBef>
              <a:spcAft>
                <a:spcPts val="0"/>
              </a:spcAft>
              <a:buSzPts val="900"/>
              <a:buFont typeface="Nunito"/>
              <a:buChar char="➔"/>
            </a:pPr>
            <a:r>
              <a:rPr lang="es" sz="900" b="1">
                <a:latin typeface="Nunito"/>
                <a:ea typeface="Nunito"/>
                <a:cs typeface="Nunito"/>
                <a:sym typeface="Nunito"/>
              </a:rPr>
              <a:t>Observando al análisis del consumo por producto y el comportamiento de los clientes respecto a la oferta,se puede ver que en todas las categorías de productos, los clientes que han aceptado la oferta última, han gastado o consumido más. Esta tendencia es clara, y se da con más fuerza en los productos: Vinos y Carnes.</a:t>
            </a:r>
            <a:endParaRPr sz="900" b="1">
              <a:latin typeface="Nunito"/>
              <a:ea typeface="Nunito"/>
              <a:cs typeface="Nunito"/>
              <a:sym typeface="Nunito"/>
            </a:endParaRPr>
          </a:p>
          <a:p>
            <a:pPr marL="457200" lvl="0" indent="0" algn="just" rtl="0">
              <a:spcBef>
                <a:spcPts val="0"/>
              </a:spcBef>
              <a:spcAft>
                <a:spcPts val="0"/>
              </a:spcAft>
              <a:buNone/>
            </a:pPr>
            <a:endParaRPr sz="900" b="1">
              <a:latin typeface="Nunito"/>
              <a:ea typeface="Nunito"/>
              <a:cs typeface="Nunito"/>
              <a:sym typeface="Nunito"/>
            </a:endParaRPr>
          </a:p>
          <a:p>
            <a:pPr marL="457200" lvl="0" indent="-285750" algn="just" rtl="0">
              <a:spcBef>
                <a:spcPts val="0"/>
              </a:spcBef>
              <a:spcAft>
                <a:spcPts val="0"/>
              </a:spcAft>
              <a:buSzPts val="900"/>
              <a:buFont typeface="Nunito"/>
              <a:buChar char="➔"/>
            </a:pPr>
            <a:r>
              <a:rPr lang="es" sz="900" b="1">
                <a:latin typeface="Nunito"/>
                <a:ea typeface="Nunito"/>
                <a:cs typeface="Nunito"/>
                <a:sym typeface="Nunito"/>
              </a:rPr>
              <a:t>Podríamos hacer una primera conclusión que a mayor gasto, mayor aceptación de la oferta.</a:t>
            </a:r>
            <a:endParaRPr sz="900" b="1">
              <a:latin typeface="Nunito"/>
              <a:ea typeface="Nunito"/>
              <a:cs typeface="Nunito"/>
              <a:sym typeface="Nunito"/>
            </a:endParaRPr>
          </a:p>
          <a:p>
            <a:pPr marL="457200" lvl="0" indent="0" algn="l" rtl="0">
              <a:spcBef>
                <a:spcPts val="0"/>
              </a:spcBef>
              <a:spcAft>
                <a:spcPts val="0"/>
              </a:spcAft>
              <a:buNone/>
            </a:pPr>
            <a:endParaRPr sz="900"/>
          </a:p>
        </p:txBody>
      </p:sp>
      <p:sp>
        <p:nvSpPr>
          <p:cNvPr id="186" name="Google Shape;186;p22"/>
          <p:cNvSpPr txBox="1"/>
          <p:nvPr/>
        </p:nvSpPr>
        <p:spPr>
          <a:xfrm>
            <a:off x="4818763" y="670625"/>
            <a:ext cx="3525600"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 sz="900">
                <a:latin typeface="Nunito ExtraBold"/>
                <a:ea typeface="Nunito ExtraBold"/>
                <a:cs typeface="Nunito ExtraBold"/>
                <a:sym typeface="Nunito ExtraBold"/>
              </a:rPr>
              <a:t>Análisis de consumo por producto y respuesta </a:t>
            </a:r>
            <a:endParaRPr sz="900">
              <a:latin typeface="Nunito ExtraBold"/>
              <a:ea typeface="Nunito ExtraBold"/>
              <a:cs typeface="Nunito ExtraBold"/>
              <a:sym typeface="Nunito ExtraBold"/>
            </a:endParaRPr>
          </a:p>
        </p:txBody>
      </p:sp>
      <p:sp>
        <p:nvSpPr>
          <p:cNvPr id="187" name="Google Shape;187;p22"/>
          <p:cNvSpPr txBox="1"/>
          <p:nvPr/>
        </p:nvSpPr>
        <p:spPr>
          <a:xfrm>
            <a:off x="4838550" y="4858525"/>
            <a:ext cx="3486000" cy="323100"/>
          </a:xfrm>
          <a:prstGeom prst="rect">
            <a:avLst/>
          </a:prstGeom>
          <a:noFill/>
          <a:ln>
            <a:noFill/>
          </a:ln>
        </p:spPr>
        <p:txBody>
          <a:bodyPr spcFirstLastPara="1" wrap="square" lIns="91425" tIns="91425" rIns="91425" bIns="91425" anchor="t" anchorCtr="0">
            <a:spAutoFit/>
          </a:bodyPr>
          <a:lstStyle/>
          <a:p>
            <a:pPr marL="457200" lvl="0" indent="-285750" algn="l" rtl="0">
              <a:spcBef>
                <a:spcPts val="0"/>
              </a:spcBef>
              <a:spcAft>
                <a:spcPts val="0"/>
              </a:spcAft>
              <a:buClr>
                <a:schemeClr val="dk1"/>
              </a:buClr>
              <a:buSzPts val="900"/>
              <a:buFont typeface="Nunito ExtraBold"/>
              <a:buChar char="●"/>
            </a:pPr>
            <a:r>
              <a:rPr lang="es" sz="900">
                <a:solidFill>
                  <a:schemeClr val="dk1"/>
                </a:solidFill>
                <a:latin typeface="Nunito ExtraBold"/>
                <a:ea typeface="Nunito ExtraBold"/>
                <a:cs typeface="Nunito ExtraBold"/>
                <a:sym typeface="Nunito ExtraBold"/>
              </a:rPr>
              <a:t>1= aceptación de oferta   0= rechazo de oferta</a:t>
            </a:r>
            <a:endParaRPr sz="1300"/>
          </a:p>
        </p:txBody>
      </p:sp>
      <p:pic>
        <p:nvPicPr>
          <p:cNvPr id="188" name="Google Shape;188;p22"/>
          <p:cNvPicPr preferRelativeResize="0"/>
          <p:nvPr/>
        </p:nvPicPr>
        <p:blipFill>
          <a:blip r:embed="rId6">
            <a:alphaModFix/>
          </a:blip>
          <a:stretch>
            <a:fillRect/>
          </a:stretch>
        </p:blipFill>
        <p:spPr>
          <a:xfrm>
            <a:off x="311700" y="43037"/>
            <a:ext cx="354125" cy="354125"/>
          </a:xfrm>
          <a:prstGeom prst="rect">
            <a:avLst/>
          </a:prstGeom>
          <a:noFill/>
          <a:ln>
            <a:noFill/>
          </a:ln>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pic>
        <p:nvPicPr>
          <p:cNvPr id="193" name="Google Shape;193;p23"/>
          <p:cNvPicPr preferRelativeResize="0"/>
          <p:nvPr/>
        </p:nvPicPr>
        <p:blipFill>
          <a:blip r:embed="rId3">
            <a:alphaModFix/>
          </a:blip>
          <a:stretch>
            <a:fillRect/>
          </a:stretch>
        </p:blipFill>
        <p:spPr>
          <a:xfrm>
            <a:off x="3324350" y="1045650"/>
            <a:ext cx="5699853" cy="3551150"/>
          </a:xfrm>
          <a:prstGeom prst="rect">
            <a:avLst/>
          </a:prstGeom>
          <a:noFill/>
          <a:ln>
            <a:noFill/>
          </a:ln>
        </p:spPr>
      </p:pic>
      <p:sp>
        <p:nvSpPr>
          <p:cNvPr id="194" name="Google Shape;194;p23"/>
          <p:cNvSpPr txBox="1"/>
          <p:nvPr/>
        </p:nvSpPr>
        <p:spPr>
          <a:xfrm>
            <a:off x="118400" y="0"/>
            <a:ext cx="8905800" cy="464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 sz="1820">
                <a:solidFill>
                  <a:schemeClr val="dk1"/>
                </a:solidFill>
                <a:latin typeface="Nunito Black"/>
                <a:ea typeface="Nunito Black"/>
                <a:cs typeface="Nunito Black"/>
                <a:sym typeface="Nunito Black"/>
              </a:rPr>
              <a:t>Análisis exploratorio</a:t>
            </a:r>
            <a:endParaRPr/>
          </a:p>
        </p:txBody>
      </p:sp>
      <p:cxnSp>
        <p:nvCxnSpPr>
          <p:cNvPr id="195" name="Google Shape;195;p23"/>
          <p:cNvCxnSpPr/>
          <p:nvPr/>
        </p:nvCxnSpPr>
        <p:spPr>
          <a:xfrm>
            <a:off x="260700" y="464700"/>
            <a:ext cx="8622600" cy="0"/>
          </a:xfrm>
          <a:prstGeom prst="straightConnector1">
            <a:avLst/>
          </a:prstGeom>
          <a:noFill/>
          <a:ln w="9525" cap="flat" cmpd="sng">
            <a:solidFill>
              <a:srgbClr val="666666"/>
            </a:solidFill>
            <a:prstDash val="solid"/>
            <a:round/>
            <a:headEnd type="oval" w="med" len="med"/>
            <a:tailEnd type="none" w="med" len="med"/>
          </a:ln>
        </p:spPr>
      </p:cxnSp>
      <p:sp>
        <p:nvSpPr>
          <p:cNvPr id="196" name="Google Shape;196;p23"/>
          <p:cNvSpPr txBox="1"/>
          <p:nvPr/>
        </p:nvSpPr>
        <p:spPr>
          <a:xfrm>
            <a:off x="605125" y="1183925"/>
            <a:ext cx="2144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197" name="Google Shape;197;p23"/>
          <p:cNvSpPr txBox="1"/>
          <p:nvPr/>
        </p:nvSpPr>
        <p:spPr>
          <a:xfrm>
            <a:off x="192625" y="1105000"/>
            <a:ext cx="2969100" cy="2878200"/>
          </a:xfrm>
          <a:prstGeom prst="rect">
            <a:avLst/>
          </a:prstGeom>
          <a:noFill/>
          <a:ln>
            <a:noFill/>
          </a:ln>
        </p:spPr>
        <p:txBody>
          <a:bodyPr spcFirstLastPara="1" wrap="square" lIns="91425" tIns="91425" rIns="91425" bIns="91425" anchor="t" anchorCtr="0">
            <a:spAutoFit/>
          </a:bodyPr>
          <a:lstStyle/>
          <a:p>
            <a:pPr marL="457200" lvl="0" indent="-285750" algn="just" rtl="0">
              <a:spcBef>
                <a:spcPts val="0"/>
              </a:spcBef>
              <a:spcAft>
                <a:spcPts val="0"/>
              </a:spcAft>
              <a:buSzPts val="900"/>
              <a:buFont typeface="Nunito"/>
              <a:buChar char="➔"/>
            </a:pPr>
            <a:r>
              <a:rPr lang="es" sz="900" b="1">
                <a:latin typeface="Nunito"/>
                <a:ea typeface="Nunito"/>
                <a:cs typeface="Nunito"/>
                <a:sym typeface="Nunito"/>
              </a:rPr>
              <a:t>Analizando el gráfico que muestra la correlación entre las diferentes variables de los clientes detectamos que hay poca correlación entre la respuesta a la oferta y el resto de las observaciones. </a:t>
            </a:r>
            <a:endParaRPr sz="900" b="1">
              <a:latin typeface="Nunito"/>
              <a:ea typeface="Nunito"/>
              <a:cs typeface="Nunito"/>
              <a:sym typeface="Nunito"/>
            </a:endParaRPr>
          </a:p>
          <a:p>
            <a:pPr marL="457200" lvl="0" indent="0" algn="just" rtl="0">
              <a:spcBef>
                <a:spcPts val="0"/>
              </a:spcBef>
              <a:spcAft>
                <a:spcPts val="0"/>
              </a:spcAft>
              <a:buNone/>
            </a:pPr>
            <a:endParaRPr sz="1000" b="1">
              <a:latin typeface="Nunito"/>
              <a:ea typeface="Nunito"/>
              <a:cs typeface="Nunito"/>
              <a:sym typeface="Nunito"/>
            </a:endParaRPr>
          </a:p>
          <a:p>
            <a:pPr marL="0" lvl="0" indent="0" algn="just" rtl="0">
              <a:spcBef>
                <a:spcPts val="0"/>
              </a:spcBef>
              <a:spcAft>
                <a:spcPts val="0"/>
              </a:spcAft>
              <a:buNone/>
            </a:pPr>
            <a:endParaRPr sz="1000" b="1">
              <a:latin typeface="Nunito"/>
              <a:ea typeface="Nunito"/>
              <a:cs typeface="Nunito"/>
              <a:sym typeface="Nunito"/>
            </a:endParaRPr>
          </a:p>
          <a:p>
            <a:pPr marL="457200" lvl="0" indent="-285750" algn="l" rtl="0">
              <a:spcBef>
                <a:spcPts val="0"/>
              </a:spcBef>
              <a:spcAft>
                <a:spcPts val="0"/>
              </a:spcAft>
              <a:buSzPts val="900"/>
              <a:buFont typeface="Nunito"/>
              <a:buChar char="➔"/>
            </a:pPr>
            <a:r>
              <a:rPr lang="es" sz="900" b="1">
                <a:latin typeface="Nunito"/>
                <a:ea typeface="Nunito"/>
                <a:cs typeface="Nunito"/>
                <a:sym typeface="Nunito"/>
              </a:rPr>
              <a:t>Las correlaciones un poco más marcadas se dan, por ejemplo, entre:</a:t>
            </a:r>
            <a:endParaRPr sz="900" b="1">
              <a:latin typeface="Nunito"/>
              <a:ea typeface="Nunito"/>
              <a:cs typeface="Nunito"/>
              <a:sym typeface="Nunito"/>
            </a:endParaRPr>
          </a:p>
          <a:p>
            <a:pPr marL="457200" lvl="0" indent="0" algn="l" rtl="0">
              <a:spcBef>
                <a:spcPts val="0"/>
              </a:spcBef>
              <a:spcAft>
                <a:spcPts val="0"/>
              </a:spcAft>
              <a:buNone/>
            </a:pPr>
            <a:endParaRPr sz="900" b="1">
              <a:latin typeface="Nunito"/>
              <a:ea typeface="Nunito"/>
              <a:cs typeface="Nunito"/>
              <a:sym typeface="Nunito"/>
            </a:endParaRPr>
          </a:p>
          <a:p>
            <a:pPr marL="0" lvl="0" indent="0" algn="l" rtl="0">
              <a:spcBef>
                <a:spcPts val="0"/>
              </a:spcBef>
              <a:spcAft>
                <a:spcPts val="0"/>
              </a:spcAft>
              <a:buNone/>
            </a:pPr>
            <a:r>
              <a:rPr lang="es" sz="900" b="1">
                <a:latin typeface="Nunito"/>
                <a:ea typeface="Nunito"/>
                <a:cs typeface="Nunito"/>
                <a:sym typeface="Nunito"/>
              </a:rPr>
              <a:t>           *Ingreso y consumo de determinados        productos</a:t>
            </a:r>
            <a:endParaRPr sz="900" b="1">
              <a:latin typeface="Nunito"/>
              <a:ea typeface="Nunito"/>
              <a:cs typeface="Nunito"/>
              <a:sym typeface="Nunito"/>
            </a:endParaRPr>
          </a:p>
          <a:p>
            <a:pPr marL="0" lvl="0" indent="0" algn="l" rtl="0">
              <a:spcBef>
                <a:spcPts val="0"/>
              </a:spcBef>
              <a:spcAft>
                <a:spcPts val="0"/>
              </a:spcAft>
              <a:buNone/>
            </a:pPr>
            <a:endParaRPr sz="900" b="1">
              <a:latin typeface="Nunito"/>
              <a:ea typeface="Nunito"/>
              <a:cs typeface="Nunito"/>
              <a:sym typeface="Nunito"/>
            </a:endParaRPr>
          </a:p>
          <a:p>
            <a:pPr marL="0" lvl="0" indent="0" algn="l" rtl="0">
              <a:spcBef>
                <a:spcPts val="0"/>
              </a:spcBef>
              <a:spcAft>
                <a:spcPts val="0"/>
              </a:spcAft>
              <a:buNone/>
            </a:pPr>
            <a:r>
              <a:rPr lang="es" sz="900" b="1">
                <a:latin typeface="Nunito"/>
                <a:ea typeface="Nunito"/>
                <a:cs typeface="Nunito"/>
                <a:sym typeface="Nunito"/>
              </a:rPr>
              <a:t>           *Hijos pequeños y compras por determinados canales y consumos de determinados productos.</a:t>
            </a:r>
            <a:endParaRPr sz="900" b="1">
              <a:latin typeface="Nunito"/>
              <a:ea typeface="Nunito"/>
              <a:cs typeface="Nunito"/>
              <a:sym typeface="Nunito"/>
            </a:endParaRPr>
          </a:p>
          <a:p>
            <a:pPr marL="0" lvl="0" indent="0" algn="l" rtl="0">
              <a:spcBef>
                <a:spcPts val="0"/>
              </a:spcBef>
              <a:spcAft>
                <a:spcPts val="0"/>
              </a:spcAft>
              <a:buNone/>
            </a:pPr>
            <a:endParaRPr sz="900" b="1">
              <a:latin typeface="Nunito"/>
              <a:ea typeface="Nunito"/>
              <a:cs typeface="Nunito"/>
              <a:sym typeface="Nunito"/>
            </a:endParaRPr>
          </a:p>
          <a:p>
            <a:pPr marL="0" lvl="0" indent="0" algn="l" rtl="0">
              <a:spcBef>
                <a:spcPts val="0"/>
              </a:spcBef>
              <a:spcAft>
                <a:spcPts val="0"/>
              </a:spcAft>
              <a:buNone/>
            </a:pPr>
            <a:r>
              <a:rPr lang="es" sz="900" b="1">
                <a:latin typeface="Nunito"/>
                <a:ea typeface="Nunito"/>
                <a:cs typeface="Nunito"/>
                <a:sym typeface="Nunito"/>
              </a:rPr>
              <a:t>          *Cantidad de visitas web al mes y consumo por canal de compra online.</a:t>
            </a:r>
            <a:endParaRPr sz="900" b="1">
              <a:latin typeface="Nunito"/>
              <a:ea typeface="Nunito"/>
              <a:cs typeface="Nunito"/>
              <a:sym typeface="Nunito"/>
            </a:endParaRPr>
          </a:p>
          <a:p>
            <a:pPr marL="0" lvl="0" indent="0" algn="just" rtl="0">
              <a:spcBef>
                <a:spcPts val="0"/>
              </a:spcBef>
              <a:spcAft>
                <a:spcPts val="0"/>
              </a:spcAft>
              <a:buNone/>
            </a:pPr>
            <a:endParaRPr sz="1100" b="1">
              <a:latin typeface="Nunito"/>
              <a:ea typeface="Nunito"/>
              <a:cs typeface="Nunito"/>
              <a:sym typeface="Nunito"/>
            </a:endParaRPr>
          </a:p>
        </p:txBody>
      </p:sp>
      <p:pic>
        <p:nvPicPr>
          <p:cNvPr id="198" name="Google Shape;198;p23"/>
          <p:cNvPicPr preferRelativeResize="0"/>
          <p:nvPr/>
        </p:nvPicPr>
        <p:blipFill>
          <a:blip r:embed="rId4">
            <a:alphaModFix/>
          </a:blip>
          <a:stretch>
            <a:fillRect/>
          </a:stretch>
        </p:blipFill>
        <p:spPr>
          <a:xfrm>
            <a:off x="311700" y="43037"/>
            <a:ext cx="354125" cy="354125"/>
          </a:xfrm>
          <a:prstGeom prst="rect">
            <a:avLst/>
          </a:prstGeom>
          <a:noFill/>
          <a:ln>
            <a:noFill/>
          </a:ln>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24"/>
          <p:cNvSpPr txBox="1"/>
          <p:nvPr/>
        </p:nvSpPr>
        <p:spPr>
          <a:xfrm>
            <a:off x="118400" y="0"/>
            <a:ext cx="8905800" cy="464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 sz="1820">
                <a:solidFill>
                  <a:schemeClr val="dk1"/>
                </a:solidFill>
                <a:latin typeface="Nunito Black"/>
                <a:ea typeface="Nunito Black"/>
                <a:cs typeface="Nunito Black"/>
                <a:sym typeface="Nunito Black"/>
              </a:rPr>
              <a:t>Análisis exploratorio</a:t>
            </a:r>
            <a:endParaRPr/>
          </a:p>
        </p:txBody>
      </p:sp>
      <p:cxnSp>
        <p:nvCxnSpPr>
          <p:cNvPr id="204" name="Google Shape;204;p24"/>
          <p:cNvCxnSpPr/>
          <p:nvPr/>
        </p:nvCxnSpPr>
        <p:spPr>
          <a:xfrm>
            <a:off x="260700" y="464700"/>
            <a:ext cx="8622600" cy="0"/>
          </a:xfrm>
          <a:prstGeom prst="straightConnector1">
            <a:avLst/>
          </a:prstGeom>
          <a:noFill/>
          <a:ln w="9525" cap="flat" cmpd="sng">
            <a:solidFill>
              <a:srgbClr val="666666"/>
            </a:solidFill>
            <a:prstDash val="solid"/>
            <a:round/>
            <a:headEnd type="oval" w="med" len="med"/>
            <a:tailEnd type="none" w="med" len="med"/>
          </a:ln>
        </p:spPr>
      </p:cxnSp>
      <p:pic>
        <p:nvPicPr>
          <p:cNvPr id="205" name="Google Shape;205;p24"/>
          <p:cNvPicPr preferRelativeResize="0"/>
          <p:nvPr/>
        </p:nvPicPr>
        <p:blipFill>
          <a:blip r:embed="rId3">
            <a:alphaModFix/>
          </a:blip>
          <a:stretch>
            <a:fillRect/>
          </a:stretch>
        </p:blipFill>
        <p:spPr>
          <a:xfrm>
            <a:off x="7208800" y="2801950"/>
            <a:ext cx="1646850" cy="2053300"/>
          </a:xfrm>
          <a:prstGeom prst="rect">
            <a:avLst/>
          </a:prstGeom>
          <a:noFill/>
          <a:ln>
            <a:noFill/>
          </a:ln>
        </p:spPr>
      </p:pic>
      <p:pic>
        <p:nvPicPr>
          <p:cNvPr id="206" name="Google Shape;206;p24"/>
          <p:cNvPicPr preferRelativeResize="0"/>
          <p:nvPr/>
        </p:nvPicPr>
        <p:blipFill>
          <a:blip r:embed="rId4">
            <a:alphaModFix/>
          </a:blip>
          <a:stretch>
            <a:fillRect/>
          </a:stretch>
        </p:blipFill>
        <p:spPr>
          <a:xfrm>
            <a:off x="5004200" y="2801950"/>
            <a:ext cx="1756874" cy="2053299"/>
          </a:xfrm>
          <a:prstGeom prst="rect">
            <a:avLst/>
          </a:prstGeom>
          <a:noFill/>
          <a:ln>
            <a:noFill/>
          </a:ln>
        </p:spPr>
      </p:pic>
      <p:pic>
        <p:nvPicPr>
          <p:cNvPr id="207" name="Google Shape;207;p24"/>
          <p:cNvPicPr preferRelativeResize="0"/>
          <p:nvPr/>
        </p:nvPicPr>
        <p:blipFill>
          <a:blip r:embed="rId5">
            <a:alphaModFix/>
          </a:blip>
          <a:stretch>
            <a:fillRect/>
          </a:stretch>
        </p:blipFill>
        <p:spPr>
          <a:xfrm>
            <a:off x="6486850" y="558300"/>
            <a:ext cx="1552300" cy="1835851"/>
          </a:xfrm>
          <a:prstGeom prst="rect">
            <a:avLst/>
          </a:prstGeom>
          <a:noFill/>
          <a:ln>
            <a:noFill/>
          </a:ln>
        </p:spPr>
      </p:pic>
      <p:pic>
        <p:nvPicPr>
          <p:cNvPr id="208" name="Google Shape;208;p24"/>
          <p:cNvPicPr preferRelativeResize="0"/>
          <p:nvPr/>
        </p:nvPicPr>
        <p:blipFill>
          <a:blip r:embed="rId6">
            <a:alphaModFix/>
          </a:blip>
          <a:stretch>
            <a:fillRect/>
          </a:stretch>
        </p:blipFill>
        <p:spPr>
          <a:xfrm>
            <a:off x="4277975" y="558300"/>
            <a:ext cx="1646850" cy="1835850"/>
          </a:xfrm>
          <a:prstGeom prst="rect">
            <a:avLst/>
          </a:prstGeom>
          <a:noFill/>
          <a:ln>
            <a:noFill/>
          </a:ln>
        </p:spPr>
      </p:pic>
      <p:pic>
        <p:nvPicPr>
          <p:cNvPr id="209" name="Google Shape;209;p24"/>
          <p:cNvPicPr preferRelativeResize="0"/>
          <p:nvPr/>
        </p:nvPicPr>
        <p:blipFill>
          <a:blip r:embed="rId7">
            <a:alphaModFix/>
          </a:blip>
          <a:stretch>
            <a:fillRect/>
          </a:stretch>
        </p:blipFill>
        <p:spPr>
          <a:xfrm>
            <a:off x="3051900" y="2801950"/>
            <a:ext cx="1646849" cy="2053300"/>
          </a:xfrm>
          <a:prstGeom prst="rect">
            <a:avLst/>
          </a:prstGeom>
          <a:noFill/>
          <a:ln>
            <a:noFill/>
          </a:ln>
        </p:spPr>
      </p:pic>
      <p:sp>
        <p:nvSpPr>
          <p:cNvPr id="210" name="Google Shape;210;p24"/>
          <p:cNvSpPr txBox="1"/>
          <p:nvPr/>
        </p:nvSpPr>
        <p:spPr>
          <a:xfrm>
            <a:off x="260700" y="881375"/>
            <a:ext cx="2485800" cy="3570900"/>
          </a:xfrm>
          <a:prstGeom prst="rect">
            <a:avLst/>
          </a:prstGeom>
          <a:noFill/>
          <a:ln>
            <a:noFill/>
          </a:ln>
        </p:spPr>
        <p:txBody>
          <a:bodyPr spcFirstLastPara="1" wrap="square" lIns="91425" tIns="91425" rIns="91425" bIns="91425" anchor="t" anchorCtr="0">
            <a:spAutoFit/>
          </a:bodyPr>
          <a:lstStyle/>
          <a:p>
            <a:pPr marL="457200" lvl="0" indent="-292100" algn="just" rtl="0">
              <a:spcBef>
                <a:spcPts val="0"/>
              </a:spcBef>
              <a:spcAft>
                <a:spcPts val="0"/>
              </a:spcAft>
              <a:buSzPts val="1000"/>
              <a:buFont typeface="Nunito"/>
              <a:buChar char="➔"/>
            </a:pPr>
            <a:r>
              <a:rPr lang="es" sz="1000" b="1">
                <a:latin typeface="Nunito"/>
                <a:ea typeface="Nunito"/>
                <a:cs typeface="Nunito"/>
                <a:sym typeface="Nunito"/>
              </a:rPr>
              <a:t>Si analizamos el nivel de Ingresos de los clientes en relación al consumo de cada tipo de producto individualmente, observamos que en todos los casos hay una correlación positiva, es decir, mayor  nivel de Ingresos           mayor consumo.</a:t>
            </a:r>
            <a:endParaRPr sz="1000" b="1">
              <a:latin typeface="Nunito"/>
              <a:ea typeface="Nunito"/>
              <a:cs typeface="Nunito"/>
              <a:sym typeface="Nunito"/>
            </a:endParaRPr>
          </a:p>
          <a:p>
            <a:pPr marL="0" lvl="0" indent="0" algn="just" rtl="0">
              <a:spcBef>
                <a:spcPts val="0"/>
              </a:spcBef>
              <a:spcAft>
                <a:spcPts val="0"/>
              </a:spcAft>
              <a:buNone/>
            </a:pPr>
            <a:endParaRPr sz="1000" b="1">
              <a:latin typeface="Nunito"/>
              <a:ea typeface="Nunito"/>
              <a:cs typeface="Nunito"/>
              <a:sym typeface="Nunito"/>
            </a:endParaRPr>
          </a:p>
          <a:p>
            <a:pPr marL="0" lvl="0" indent="0" algn="just" rtl="0">
              <a:spcBef>
                <a:spcPts val="0"/>
              </a:spcBef>
              <a:spcAft>
                <a:spcPts val="0"/>
              </a:spcAft>
              <a:buNone/>
            </a:pPr>
            <a:endParaRPr sz="1000" b="1">
              <a:latin typeface="Nunito"/>
              <a:ea typeface="Nunito"/>
              <a:cs typeface="Nunito"/>
              <a:sym typeface="Nunito"/>
            </a:endParaRPr>
          </a:p>
          <a:p>
            <a:pPr marL="0" lvl="0" indent="0" algn="just" rtl="0">
              <a:spcBef>
                <a:spcPts val="0"/>
              </a:spcBef>
              <a:spcAft>
                <a:spcPts val="0"/>
              </a:spcAft>
              <a:buNone/>
            </a:pPr>
            <a:endParaRPr sz="1000" b="1">
              <a:latin typeface="Nunito"/>
              <a:ea typeface="Nunito"/>
              <a:cs typeface="Nunito"/>
              <a:sym typeface="Nunito"/>
            </a:endParaRPr>
          </a:p>
          <a:p>
            <a:pPr marL="0" lvl="0" indent="0" algn="just" rtl="0">
              <a:spcBef>
                <a:spcPts val="0"/>
              </a:spcBef>
              <a:spcAft>
                <a:spcPts val="0"/>
              </a:spcAft>
              <a:buNone/>
            </a:pPr>
            <a:endParaRPr sz="1000" b="1">
              <a:latin typeface="Nunito"/>
              <a:ea typeface="Nunito"/>
              <a:cs typeface="Nunito"/>
              <a:sym typeface="Nunito"/>
            </a:endParaRPr>
          </a:p>
          <a:p>
            <a:pPr marL="0" lvl="0" indent="0" algn="just" rtl="0">
              <a:spcBef>
                <a:spcPts val="0"/>
              </a:spcBef>
              <a:spcAft>
                <a:spcPts val="0"/>
              </a:spcAft>
              <a:buNone/>
            </a:pPr>
            <a:endParaRPr sz="1000" b="1">
              <a:latin typeface="Nunito"/>
              <a:ea typeface="Nunito"/>
              <a:cs typeface="Nunito"/>
              <a:sym typeface="Nunito"/>
            </a:endParaRPr>
          </a:p>
          <a:p>
            <a:pPr marL="457200" lvl="0" indent="-292100" algn="just" rtl="0">
              <a:spcBef>
                <a:spcPts val="0"/>
              </a:spcBef>
              <a:spcAft>
                <a:spcPts val="0"/>
              </a:spcAft>
              <a:buSzPts val="1000"/>
              <a:buFont typeface="Nunito"/>
              <a:buChar char="➔"/>
            </a:pPr>
            <a:r>
              <a:rPr lang="es" sz="1000" b="1">
                <a:latin typeface="Nunito"/>
                <a:ea typeface="Nunito"/>
                <a:cs typeface="Nunito"/>
                <a:sym typeface="Nunito"/>
              </a:rPr>
              <a:t>Si bien la correlación es débil en la mayoría de los casos, en los casos puntuales de los productos Vinos y Carnes, se da un poco más marcada. A mayor nivel de Ingresos , mayor consumo de estos dos productos.</a:t>
            </a:r>
            <a:endParaRPr sz="1000" b="1">
              <a:latin typeface="Nunito"/>
              <a:ea typeface="Nunito"/>
              <a:cs typeface="Nunito"/>
              <a:sym typeface="Nunito"/>
            </a:endParaRPr>
          </a:p>
        </p:txBody>
      </p:sp>
      <p:sp>
        <p:nvSpPr>
          <p:cNvPr id="211" name="Google Shape;211;p24"/>
          <p:cNvSpPr/>
          <p:nvPr/>
        </p:nvSpPr>
        <p:spPr>
          <a:xfrm>
            <a:off x="1221600" y="2057400"/>
            <a:ext cx="154200" cy="102900"/>
          </a:xfrm>
          <a:prstGeom prst="rightArrow">
            <a:avLst>
              <a:gd name="adj1" fmla="val 50000"/>
              <a:gd name="adj2" fmla="val 5317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12" name="Google Shape;212;p24"/>
          <p:cNvPicPr preferRelativeResize="0"/>
          <p:nvPr/>
        </p:nvPicPr>
        <p:blipFill>
          <a:blip r:embed="rId8">
            <a:alphaModFix/>
          </a:blip>
          <a:stretch>
            <a:fillRect/>
          </a:stretch>
        </p:blipFill>
        <p:spPr>
          <a:xfrm>
            <a:off x="4808765" y="815625"/>
            <a:ext cx="477450" cy="347156"/>
          </a:xfrm>
          <a:prstGeom prst="rect">
            <a:avLst/>
          </a:prstGeom>
          <a:noFill/>
          <a:ln>
            <a:noFill/>
          </a:ln>
        </p:spPr>
      </p:pic>
      <p:pic>
        <p:nvPicPr>
          <p:cNvPr id="213" name="Google Shape;213;p24"/>
          <p:cNvPicPr preferRelativeResize="0"/>
          <p:nvPr/>
        </p:nvPicPr>
        <p:blipFill>
          <a:blip r:embed="rId9">
            <a:alphaModFix/>
          </a:blip>
          <a:stretch>
            <a:fillRect/>
          </a:stretch>
        </p:blipFill>
        <p:spPr>
          <a:xfrm>
            <a:off x="7689850" y="3123425"/>
            <a:ext cx="477450" cy="390001"/>
          </a:xfrm>
          <a:prstGeom prst="rect">
            <a:avLst/>
          </a:prstGeom>
          <a:noFill/>
          <a:ln>
            <a:noFill/>
          </a:ln>
        </p:spPr>
      </p:pic>
      <p:pic>
        <p:nvPicPr>
          <p:cNvPr id="214" name="Google Shape;214;p24"/>
          <p:cNvPicPr preferRelativeResize="0"/>
          <p:nvPr/>
        </p:nvPicPr>
        <p:blipFill>
          <a:blip r:embed="rId10">
            <a:alphaModFix/>
          </a:blip>
          <a:stretch>
            <a:fillRect/>
          </a:stretch>
        </p:blipFill>
        <p:spPr>
          <a:xfrm>
            <a:off x="3445900" y="3178893"/>
            <a:ext cx="545875" cy="334657"/>
          </a:xfrm>
          <a:prstGeom prst="rect">
            <a:avLst/>
          </a:prstGeom>
          <a:noFill/>
          <a:ln>
            <a:noFill/>
          </a:ln>
        </p:spPr>
      </p:pic>
      <p:pic>
        <p:nvPicPr>
          <p:cNvPr id="215" name="Google Shape;215;p24"/>
          <p:cNvPicPr preferRelativeResize="0"/>
          <p:nvPr/>
        </p:nvPicPr>
        <p:blipFill>
          <a:blip r:embed="rId11">
            <a:alphaModFix/>
          </a:blip>
          <a:stretch>
            <a:fillRect/>
          </a:stretch>
        </p:blipFill>
        <p:spPr>
          <a:xfrm>
            <a:off x="7088350" y="756841"/>
            <a:ext cx="349296" cy="464710"/>
          </a:xfrm>
          <a:prstGeom prst="rect">
            <a:avLst/>
          </a:prstGeom>
          <a:noFill/>
          <a:ln>
            <a:noFill/>
          </a:ln>
        </p:spPr>
      </p:pic>
      <p:pic>
        <p:nvPicPr>
          <p:cNvPr id="216" name="Google Shape;216;p24"/>
          <p:cNvPicPr preferRelativeResize="0"/>
          <p:nvPr/>
        </p:nvPicPr>
        <p:blipFill>
          <a:blip r:embed="rId12">
            <a:alphaModFix/>
          </a:blip>
          <a:stretch>
            <a:fillRect/>
          </a:stretch>
        </p:blipFill>
        <p:spPr>
          <a:xfrm>
            <a:off x="5488925" y="3019300"/>
            <a:ext cx="435900" cy="598250"/>
          </a:xfrm>
          <a:prstGeom prst="rect">
            <a:avLst/>
          </a:prstGeom>
          <a:noFill/>
          <a:ln>
            <a:noFill/>
          </a:ln>
        </p:spPr>
      </p:pic>
      <p:pic>
        <p:nvPicPr>
          <p:cNvPr id="217" name="Google Shape;217;p24"/>
          <p:cNvPicPr preferRelativeResize="0"/>
          <p:nvPr/>
        </p:nvPicPr>
        <p:blipFill>
          <a:blip r:embed="rId13">
            <a:alphaModFix/>
          </a:blip>
          <a:stretch>
            <a:fillRect/>
          </a:stretch>
        </p:blipFill>
        <p:spPr>
          <a:xfrm>
            <a:off x="311700" y="43037"/>
            <a:ext cx="354125" cy="354125"/>
          </a:xfrm>
          <a:prstGeom prst="rect">
            <a:avLst/>
          </a:prstGeom>
          <a:noFill/>
          <a:ln>
            <a:noFill/>
          </a:ln>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25"/>
          <p:cNvSpPr txBox="1"/>
          <p:nvPr/>
        </p:nvSpPr>
        <p:spPr>
          <a:xfrm>
            <a:off x="118400" y="0"/>
            <a:ext cx="8905800" cy="464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 sz="1820">
                <a:solidFill>
                  <a:schemeClr val="dk1"/>
                </a:solidFill>
                <a:latin typeface="Nunito Black"/>
                <a:ea typeface="Nunito Black"/>
                <a:cs typeface="Nunito Black"/>
                <a:sym typeface="Nunito Black"/>
              </a:rPr>
              <a:t>Análisis exploratorio</a:t>
            </a:r>
            <a:endParaRPr/>
          </a:p>
        </p:txBody>
      </p:sp>
      <p:pic>
        <p:nvPicPr>
          <p:cNvPr id="223" name="Google Shape;223;p25"/>
          <p:cNvPicPr preferRelativeResize="0"/>
          <p:nvPr/>
        </p:nvPicPr>
        <p:blipFill>
          <a:blip r:embed="rId3">
            <a:alphaModFix/>
          </a:blip>
          <a:stretch>
            <a:fillRect/>
          </a:stretch>
        </p:blipFill>
        <p:spPr>
          <a:xfrm>
            <a:off x="311700" y="43037"/>
            <a:ext cx="354125" cy="354125"/>
          </a:xfrm>
          <a:prstGeom prst="rect">
            <a:avLst/>
          </a:prstGeom>
          <a:noFill/>
          <a:ln>
            <a:noFill/>
          </a:ln>
        </p:spPr>
      </p:pic>
      <p:cxnSp>
        <p:nvCxnSpPr>
          <p:cNvPr id="224" name="Google Shape;224;p25"/>
          <p:cNvCxnSpPr/>
          <p:nvPr/>
        </p:nvCxnSpPr>
        <p:spPr>
          <a:xfrm>
            <a:off x="260700" y="464700"/>
            <a:ext cx="8622600" cy="0"/>
          </a:xfrm>
          <a:prstGeom prst="straightConnector1">
            <a:avLst/>
          </a:prstGeom>
          <a:noFill/>
          <a:ln w="9525" cap="flat" cmpd="sng">
            <a:solidFill>
              <a:srgbClr val="666666"/>
            </a:solidFill>
            <a:prstDash val="solid"/>
            <a:round/>
            <a:headEnd type="oval" w="med" len="med"/>
            <a:tailEnd type="none" w="med" len="med"/>
          </a:ln>
        </p:spPr>
      </p:cxnSp>
      <p:pic>
        <p:nvPicPr>
          <p:cNvPr id="225" name="Google Shape;225;p25"/>
          <p:cNvPicPr preferRelativeResize="0"/>
          <p:nvPr/>
        </p:nvPicPr>
        <p:blipFill>
          <a:blip r:embed="rId4">
            <a:alphaModFix/>
          </a:blip>
          <a:stretch>
            <a:fillRect/>
          </a:stretch>
        </p:blipFill>
        <p:spPr>
          <a:xfrm>
            <a:off x="552925" y="793850"/>
            <a:ext cx="1105850" cy="1327849"/>
          </a:xfrm>
          <a:prstGeom prst="rect">
            <a:avLst/>
          </a:prstGeom>
          <a:noFill/>
          <a:ln>
            <a:noFill/>
          </a:ln>
        </p:spPr>
      </p:pic>
      <p:pic>
        <p:nvPicPr>
          <p:cNvPr id="226" name="Google Shape;226;p25"/>
          <p:cNvPicPr preferRelativeResize="0"/>
          <p:nvPr/>
        </p:nvPicPr>
        <p:blipFill>
          <a:blip r:embed="rId5">
            <a:alphaModFix/>
          </a:blip>
          <a:stretch>
            <a:fillRect/>
          </a:stretch>
        </p:blipFill>
        <p:spPr>
          <a:xfrm>
            <a:off x="2186000" y="854300"/>
            <a:ext cx="1168225" cy="1327850"/>
          </a:xfrm>
          <a:prstGeom prst="rect">
            <a:avLst/>
          </a:prstGeom>
          <a:noFill/>
          <a:ln>
            <a:noFill/>
          </a:ln>
        </p:spPr>
      </p:pic>
      <p:pic>
        <p:nvPicPr>
          <p:cNvPr id="227" name="Google Shape;227;p25"/>
          <p:cNvPicPr preferRelativeResize="0"/>
          <p:nvPr/>
        </p:nvPicPr>
        <p:blipFill>
          <a:blip r:embed="rId6">
            <a:alphaModFix/>
          </a:blip>
          <a:stretch>
            <a:fillRect/>
          </a:stretch>
        </p:blipFill>
        <p:spPr>
          <a:xfrm>
            <a:off x="3639025" y="793850"/>
            <a:ext cx="1282974" cy="1327849"/>
          </a:xfrm>
          <a:prstGeom prst="rect">
            <a:avLst/>
          </a:prstGeom>
          <a:noFill/>
          <a:ln>
            <a:noFill/>
          </a:ln>
        </p:spPr>
      </p:pic>
      <p:pic>
        <p:nvPicPr>
          <p:cNvPr id="228" name="Google Shape;228;p25"/>
          <p:cNvPicPr preferRelativeResize="0"/>
          <p:nvPr/>
        </p:nvPicPr>
        <p:blipFill>
          <a:blip r:embed="rId7">
            <a:alphaModFix/>
          </a:blip>
          <a:stretch>
            <a:fillRect/>
          </a:stretch>
        </p:blipFill>
        <p:spPr>
          <a:xfrm>
            <a:off x="5382350" y="793850"/>
            <a:ext cx="1282963" cy="1355375"/>
          </a:xfrm>
          <a:prstGeom prst="rect">
            <a:avLst/>
          </a:prstGeom>
          <a:noFill/>
          <a:ln>
            <a:noFill/>
          </a:ln>
        </p:spPr>
      </p:pic>
      <p:pic>
        <p:nvPicPr>
          <p:cNvPr id="229" name="Google Shape;229;p25"/>
          <p:cNvPicPr preferRelativeResize="0"/>
          <p:nvPr/>
        </p:nvPicPr>
        <p:blipFill>
          <a:blip r:embed="rId8">
            <a:alphaModFix/>
          </a:blip>
          <a:stretch>
            <a:fillRect/>
          </a:stretch>
        </p:blipFill>
        <p:spPr>
          <a:xfrm>
            <a:off x="7125675" y="857275"/>
            <a:ext cx="1168225" cy="1264425"/>
          </a:xfrm>
          <a:prstGeom prst="rect">
            <a:avLst/>
          </a:prstGeom>
          <a:noFill/>
          <a:ln>
            <a:noFill/>
          </a:ln>
        </p:spPr>
      </p:pic>
      <p:sp>
        <p:nvSpPr>
          <p:cNvPr id="230" name="Google Shape;230;p25"/>
          <p:cNvSpPr txBox="1"/>
          <p:nvPr/>
        </p:nvSpPr>
        <p:spPr>
          <a:xfrm>
            <a:off x="1691000" y="499438"/>
            <a:ext cx="5760600"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 sz="900">
                <a:latin typeface="Nunito ExtraBold"/>
                <a:ea typeface="Nunito ExtraBold"/>
                <a:cs typeface="Nunito ExtraBold"/>
                <a:sym typeface="Nunito ExtraBold"/>
              </a:rPr>
              <a:t>Análisis de clientes con niños en casa vs. consumo de productos</a:t>
            </a:r>
            <a:endParaRPr sz="900">
              <a:latin typeface="Nunito ExtraBold"/>
              <a:ea typeface="Nunito ExtraBold"/>
              <a:cs typeface="Nunito ExtraBold"/>
              <a:sym typeface="Nunito ExtraBold"/>
            </a:endParaRPr>
          </a:p>
        </p:txBody>
      </p:sp>
      <p:pic>
        <p:nvPicPr>
          <p:cNvPr id="231" name="Google Shape;231;p25"/>
          <p:cNvPicPr preferRelativeResize="0"/>
          <p:nvPr/>
        </p:nvPicPr>
        <p:blipFill>
          <a:blip r:embed="rId9">
            <a:alphaModFix/>
          </a:blip>
          <a:stretch>
            <a:fillRect/>
          </a:stretch>
        </p:blipFill>
        <p:spPr>
          <a:xfrm>
            <a:off x="8164650" y="574825"/>
            <a:ext cx="566450" cy="359266"/>
          </a:xfrm>
          <a:prstGeom prst="rect">
            <a:avLst/>
          </a:prstGeom>
          <a:noFill/>
          <a:ln>
            <a:noFill/>
          </a:ln>
        </p:spPr>
      </p:pic>
      <p:sp>
        <p:nvSpPr>
          <p:cNvPr id="232" name="Google Shape;232;p25"/>
          <p:cNvSpPr txBox="1"/>
          <p:nvPr/>
        </p:nvSpPr>
        <p:spPr>
          <a:xfrm>
            <a:off x="1753400" y="2571738"/>
            <a:ext cx="5760600"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 sz="900">
                <a:latin typeface="Nunito ExtraBold"/>
                <a:ea typeface="Nunito ExtraBold"/>
                <a:cs typeface="Nunito ExtraBold"/>
                <a:sym typeface="Nunito ExtraBold"/>
              </a:rPr>
              <a:t>Análisis de clientes con adolescentes en casa vs. consumo de productos</a:t>
            </a:r>
            <a:endParaRPr sz="900">
              <a:latin typeface="Nunito ExtraBold"/>
              <a:ea typeface="Nunito ExtraBold"/>
              <a:cs typeface="Nunito ExtraBold"/>
              <a:sym typeface="Nunito ExtraBold"/>
            </a:endParaRPr>
          </a:p>
        </p:txBody>
      </p:sp>
      <p:pic>
        <p:nvPicPr>
          <p:cNvPr id="233" name="Google Shape;233;p25"/>
          <p:cNvPicPr preferRelativeResize="0"/>
          <p:nvPr/>
        </p:nvPicPr>
        <p:blipFill>
          <a:blip r:embed="rId10">
            <a:alphaModFix/>
          </a:blip>
          <a:stretch>
            <a:fillRect/>
          </a:stretch>
        </p:blipFill>
        <p:spPr>
          <a:xfrm flipH="1">
            <a:off x="8305549" y="2571750"/>
            <a:ext cx="566451" cy="372145"/>
          </a:xfrm>
          <a:prstGeom prst="rect">
            <a:avLst/>
          </a:prstGeom>
          <a:noFill/>
          <a:ln>
            <a:noFill/>
          </a:ln>
        </p:spPr>
      </p:pic>
      <p:pic>
        <p:nvPicPr>
          <p:cNvPr id="234" name="Google Shape;234;p25"/>
          <p:cNvPicPr preferRelativeResize="0"/>
          <p:nvPr/>
        </p:nvPicPr>
        <p:blipFill>
          <a:blip r:embed="rId11">
            <a:alphaModFix/>
          </a:blip>
          <a:stretch>
            <a:fillRect/>
          </a:stretch>
        </p:blipFill>
        <p:spPr>
          <a:xfrm>
            <a:off x="535400" y="3111800"/>
            <a:ext cx="1168225" cy="1421350"/>
          </a:xfrm>
          <a:prstGeom prst="rect">
            <a:avLst/>
          </a:prstGeom>
          <a:noFill/>
          <a:ln>
            <a:noFill/>
          </a:ln>
        </p:spPr>
      </p:pic>
      <p:pic>
        <p:nvPicPr>
          <p:cNvPr id="235" name="Google Shape;235;p25"/>
          <p:cNvPicPr preferRelativeResize="0"/>
          <p:nvPr/>
        </p:nvPicPr>
        <p:blipFill>
          <a:blip r:embed="rId12">
            <a:alphaModFix/>
          </a:blip>
          <a:stretch>
            <a:fillRect/>
          </a:stretch>
        </p:blipFill>
        <p:spPr>
          <a:xfrm>
            <a:off x="2186000" y="3084450"/>
            <a:ext cx="1168224" cy="1448701"/>
          </a:xfrm>
          <a:prstGeom prst="rect">
            <a:avLst/>
          </a:prstGeom>
          <a:noFill/>
          <a:ln>
            <a:noFill/>
          </a:ln>
        </p:spPr>
      </p:pic>
      <p:pic>
        <p:nvPicPr>
          <p:cNvPr id="236" name="Google Shape;236;p25"/>
          <p:cNvPicPr preferRelativeResize="0"/>
          <p:nvPr/>
        </p:nvPicPr>
        <p:blipFill>
          <a:blip r:embed="rId13">
            <a:alphaModFix/>
          </a:blip>
          <a:stretch>
            <a:fillRect/>
          </a:stretch>
        </p:blipFill>
        <p:spPr>
          <a:xfrm>
            <a:off x="3809213" y="3081463"/>
            <a:ext cx="1282975" cy="1454700"/>
          </a:xfrm>
          <a:prstGeom prst="rect">
            <a:avLst/>
          </a:prstGeom>
          <a:noFill/>
          <a:ln>
            <a:noFill/>
          </a:ln>
        </p:spPr>
      </p:pic>
      <p:pic>
        <p:nvPicPr>
          <p:cNvPr id="237" name="Google Shape;237;p25"/>
          <p:cNvPicPr preferRelativeResize="0"/>
          <p:nvPr/>
        </p:nvPicPr>
        <p:blipFill>
          <a:blip r:embed="rId14">
            <a:alphaModFix/>
          </a:blip>
          <a:stretch>
            <a:fillRect/>
          </a:stretch>
        </p:blipFill>
        <p:spPr>
          <a:xfrm>
            <a:off x="5547175" y="3082413"/>
            <a:ext cx="1221576" cy="1452775"/>
          </a:xfrm>
          <a:prstGeom prst="rect">
            <a:avLst/>
          </a:prstGeom>
          <a:noFill/>
          <a:ln>
            <a:noFill/>
          </a:ln>
        </p:spPr>
      </p:pic>
      <p:pic>
        <p:nvPicPr>
          <p:cNvPr id="238" name="Google Shape;238;p25"/>
          <p:cNvPicPr preferRelativeResize="0"/>
          <p:nvPr/>
        </p:nvPicPr>
        <p:blipFill>
          <a:blip r:embed="rId15">
            <a:alphaModFix/>
          </a:blip>
          <a:stretch>
            <a:fillRect/>
          </a:stretch>
        </p:blipFill>
        <p:spPr>
          <a:xfrm>
            <a:off x="7233975" y="3164300"/>
            <a:ext cx="1282974" cy="1422750"/>
          </a:xfrm>
          <a:prstGeom prst="rect">
            <a:avLst/>
          </a:prstGeom>
          <a:noFill/>
          <a:ln>
            <a:noFill/>
          </a:ln>
        </p:spPr>
      </p:pic>
      <p:pic>
        <p:nvPicPr>
          <p:cNvPr id="239" name="Google Shape;239;p25"/>
          <p:cNvPicPr preferRelativeResize="0"/>
          <p:nvPr/>
        </p:nvPicPr>
        <p:blipFill>
          <a:blip r:embed="rId16">
            <a:alphaModFix/>
          </a:blip>
          <a:stretch>
            <a:fillRect/>
          </a:stretch>
        </p:blipFill>
        <p:spPr>
          <a:xfrm>
            <a:off x="928786" y="793850"/>
            <a:ext cx="354125" cy="257481"/>
          </a:xfrm>
          <a:prstGeom prst="rect">
            <a:avLst/>
          </a:prstGeom>
          <a:noFill/>
          <a:ln>
            <a:noFill/>
          </a:ln>
        </p:spPr>
      </p:pic>
      <p:pic>
        <p:nvPicPr>
          <p:cNvPr id="240" name="Google Shape;240;p25"/>
          <p:cNvPicPr preferRelativeResize="0"/>
          <p:nvPr/>
        </p:nvPicPr>
        <p:blipFill>
          <a:blip r:embed="rId16">
            <a:alphaModFix/>
          </a:blip>
          <a:stretch>
            <a:fillRect/>
          </a:stretch>
        </p:blipFill>
        <p:spPr>
          <a:xfrm>
            <a:off x="928776" y="3027550"/>
            <a:ext cx="354125" cy="257481"/>
          </a:xfrm>
          <a:prstGeom prst="rect">
            <a:avLst/>
          </a:prstGeom>
          <a:noFill/>
          <a:ln>
            <a:noFill/>
          </a:ln>
        </p:spPr>
      </p:pic>
      <p:pic>
        <p:nvPicPr>
          <p:cNvPr id="241" name="Google Shape;241;p25"/>
          <p:cNvPicPr preferRelativeResize="0"/>
          <p:nvPr/>
        </p:nvPicPr>
        <p:blipFill>
          <a:blip r:embed="rId17">
            <a:alphaModFix/>
          </a:blip>
          <a:stretch>
            <a:fillRect/>
          </a:stretch>
        </p:blipFill>
        <p:spPr>
          <a:xfrm>
            <a:off x="2625038" y="857300"/>
            <a:ext cx="290150" cy="290150"/>
          </a:xfrm>
          <a:prstGeom prst="rect">
            <a:avLst/>
          </a:prstGeom>
          <a:noFill/>
          <a:ln>
            <a:noFill/>
          </a:ln>
        </p:spPr>
      </p:pic>
      <p:pic>
        <p:nvPicPr>
          <p:cNvPr id="242" name="Google Shape;242;p25"/>
          <p:cNvPicPr preferRelativeResize="0"/>
          <p:nvPr/>
        </p:nvPicPr>
        <p:blipFill>
          <a:blip r:embed="rId17">
            <a:alphaModFix/>
          </a:blip>
          <a:stretch>
            <a:fillRect/>
          </a:stretch>
        </p:blipFill>
        <p:spPr>
          <a:xfrm>
            <a:off x="2611338" y="3111800"/>
            <a:ext cx="290150" cy="290150"/>
          </a:xfrm>
          <a:prstGeom prst="rect">
            <a:avLst/>
          </a:prstGeom>
          <a:noFill/>
          <a:ln>
            <a:noFill/>
          </a:ln>
        </p:spPr>
      </p:pic>
      <p:pic>
        <p:nvPicPr>
          <p:cNvPr id="243" name="Google Shape;243;p25"/>
          <p:cNvPicPr preferRelativeResize="0"/>
          <p:nvPr/>
        </p:nvPicPr>
        <p:blipFill>
          <a:blip r:embed="rId18">
            <a:alphaModFix/>
          </a:blip>
          <a:stretch>
            <a:fillRect/>
          </a:stretch>
        </p:blipFill>
        <p:spPr>
          <a:xfrm>
            <a:off x="7451600" y="840525"/>
            <a:ext cx="290150" cy="435225"/>
          </a:xfrm>
          <a:prstGeom prst="rect">
            <a:avLst/>
          </a:prstGeom>
          <a:noFill/>
          <a:ln>
            <a:noFill/>
          </a:ln>
        </p:spPr>
      </p:pic>
      <p:pic>
        <p:nvPicPr>
          <p:cNvPr id="244" name="Google Shape;244;p25"/>
          <p:cNvPicPr preferRelativeResize="0"/>
          <p:nvPr/>
        </p:nvPicPr>
        <p:blipFill>
          <a:blip r:embed="rId18">
            <a:alphaModFix/>
          </a:blip>
          <a:stretch>
            <a:fillRect/>
          </a:stretch>
        </p:blipFill>
        <p:spPr>
          <a:xfrm>
            <a:off x="7618525" y="3164300"/>
            <a:ext cx="303867" cy="455800"/>
          </a:xfrm>
          <a:prstGeom prst="rect">
            <a:avLst/>
          </a:prstGeom>
          <a:noFill/>
          <a:ln>
            <a:noFill/>
          </a:ln>
        </p:spPr>
      </p:pic>
      <p:pic>
        <p:nvPicPr>
          <p:cNvPr id="245" name="Google Shape;245;p25"/>
          <p:cNvPicPr preferRelativeResize="0"/>
          <p:nvPr/>
        </p:nvPicPr>
        <p:blipFill>
          <a:blip r:embed="rId19">
            <a:alphaModFix/>
          </a:blip>
          <a:stretch>
            <a:fillRect/>
          </a:stretch>
        </p:blipFill>
        <p:spPr>
          <a:xfrm>
            <a:off x="5931731" y="857300"/>
            <a:ext cx="266194" cy="354150"/>
          </a:xfrm>
          <a:prstGeom prst="rect">
            <a:avLst/>
          </a:prstGeom>
          <a:noFill/>
          <a:ln>
            <a:noFill/>
          </a:ln>
        </p:spPr>
      </p:pic>
      <p:pic>
        <p:nvPicPr>
          <p:cNvPr id="246" name="Google Shape;246;p25"/>
          <p:cNvPicPr preferRelativeResize="0"/>
          <p:nvPr/>
        </p:nvPicPr>
        <p:blipFill>
          <a:blip r:embed="rId19">
            <a:alphaModFix/>
          </a:blip>
          <a:stretch>
            <a:fillRect/>
          </a:stretch>
        </p:blipFill>
        <p:spPr>
          <a:xfrm>
            <a:off x="6029994" y="3079800"/>
            <a:ext cx="266194" cy="354150"/>
          </a:xfrm>
          <a:prstGeom prst="rect">
            <a:avLst/>
          </a:prstGeom>
          <a:noFill/>
          <a:ln>
            <a:noFill/>
          </a:ln>
        </p:spPr>
      </p:pic>
      <p:pic>
        <p:nvPicPr>
          <p:cNvPr id="247" name="Google Shape;247;p25"/>
          <p:cNvPicPr preferRelativeResize="0"/>
          <p:nvPr/>
        </p:nvPicPr>
        <p:blipFill>
          <a:blip r:embed="rId20">
            <a:alphaModFix/>
          </a:blip>
          <a:stretch>
            <a:fillRect/>
          </a:stretch>
        </p:blipFill>
        <p:spPr>
          <a:xfrm>
            <a:off x="4571988" y="3164311"/>
            <a:ext cx="419989" cy="257475"/>
          </a:xfrm>
          <a:prstGeom prst="rect">
            <a:avLst/>
          </a:prstGeom>
          <a:noFill/>
          <a:ln>
            <a:noFill/>
          </a:ln>
        </p:spPr>
      </p:pic>
      <p:pic>
        <p:nvPicPr>
          <p:cNvPr id="248" name="Google Shape;248;p25"/>
          <p:cNvPicPr preferRelativeResize="0"/>
          <p:nvPr/>
        </p:nvPicPr>
        <p:blipFill>
          <a:blip r:embed="rId20">
            <a:alphaModFix/>
          </a:blip>
          <a:stretch>
            <a:fillRect/>
          </a:stretch>
        </p:blipFill>
        <p:spPr>
          <a:xfrm>
            <a:off x="4408148" y="857300"/>
            <a:ext cx="419975" cy="257472"/>
          </a:xfrm>
          <a:prstGeom prst="rect">
            <a:avLst/>
          </a:prstGeom>
          <a:noFill/>
          <a:ln>
            <a:noFill/>
          </a:ln>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Google Shape;253;p26"/>
          <p:cNvSpPr txBox="1">
            <a:spLocks noGrp="1"/>
          </p:cNvSpPr>
          <p:nvPr>
            <p:ph type="body" idx="1"/>
          </p:nvPr>
        </p:nvSpPr>
        <p:spPr>
          <a:xfrm>
            <a:off x="486000" y="802450"/>
            <a:ext cx="7692300" cy="3937500"/>
          </a:xfrm>
          <a:prstGeom prst="rect">
            <a:avLst/>
          </a:prstGeom>
        </p:spPr>
        <p:txBody>
          <a:bodyPr spcFirstLastPara="1" wrap="square" lIns="91425" tIns="91425" rIns="91425" bIns="91425" anchor="t" anchorCtr="0">
            <a:normAutofit fontScale="92500" lnSpcReduction="20000"/>
          </a:bodyPr>
          <a:lstStyle/>
          <a:p>
            <a:pPr marL="457200" lvl="0" indent="0" algn="just" rtl="0">
              <a:spcBef>
                <a:spcPts val="0"/>
              </a:spcBef>
              <a:spcAft>
                <a:spcPts val="0"/>
              </a:spcAft>
              <a:buNone/>
            </a:pPr>
            <a:r>
              <a:rPr lang="es" sz="1326">
                <a:solidFill>
                  <a:schemeClr val="dk1"/>
                </a:solidFill>
                <a:latin typeface="Nunito Black"/>
                <a:ea typeface="Nunito Black"/>
                <a:cs typeface="Nunito Black"/>
                <a:sym typeface="Nunito Black"/>
              </a:rPr>
              <a:t>Insights</a:t>
            </a:r>
            <a:endParaRPr sz="1469">
              <a:solidFill>
                <a:schemeClr val="dk1"/>
              </a:solidFill>
              <a:latin typeface="Nunito Black"/>
              <a:ea typeface="Nunito Black"/>
              <a:cs typeface="Nunito Black"/>
              <a:sym typeface="Nunito Black"/>
            </a:endParaRPr>
          </a:p>
          <a:p>
            <a:pPr marL="457200" lvl="0" indent="-293370" algn="just" rtl="0">
              <a:spcBef>
                <a:spcPts val="1200"/>
              </a:spcBef>
              <a:spcAft>
                <a:spcPts val="0"/>
              </a:spcAft>
              <a:buSzPct val="100000"/>
              <a:buFont typeface="Nunito ExtraBold"/>
              <a:buChar char="❏"/>
            </a:pPr>
            <a:r>
              <a:rPr lang="es" sz="1200">
                <a:latin typeface="Nunito ExtraBold"/>
                <a:ea typeface="Nunito ExtraBold"/>
                <a:cs typeface="Nunito ExtraBold"/>
                <a:sym typeface="Nunito ExtraBold"/>
              </a:rPr>
              <a:t>La última oferta de la Tienda fue aceptada sólo por el 15% de los clientes.</a:t>
            </a:r>
            <a:endParaRPr sz="1200">
              <a:latin typeface="Nunito ExtraBold"/>
              <a:ea typeface="Nunito ExtraBold"/>
              <a:cs typeface="Nunito ExtraBold"/>
              <a:sym typeface="Nunito ExtraBold"/>
            </a:endParaRPr>
          </a:p>
          <a:p>
            <a:pPr marL="457200" lvl="0" indent="-293370" algn="just" rtl="0">
              <a:spcBef>
                <a:spcPts val="0"/>
              </a:spcBef>
              <a:spcAft>
                <a:spcPts val="0"/>
              </a:spcAft>
              <a:buSzPct val="100000"/>
              <a:buFont typeface="Nunito ExtraBold"/>
              <a:buChar char="❏"/>
            </a:pPr>
            <a:r>
              <a:rPr lang="es" sz="1200">
                <a:latin typeface="Nunito ExtraBold"/>
                <a:ea typeface="Nunito ExtraBold"/>
                <a:cs typeface="Nunito ExtraBold"/>
                <a:sym typeface="Nunito ExtraBold"/>
              </a:rPr>
              <a:t>El 50% de los clientes se inscribió en la Tienda en el año 2013.</a:t>
            </a:r>
            <a:endParaRPr sz="1200">
              <a:latin typeface="Nunito ExtraBold"/>
              <a:ea typeface="Nunito ExtraBold"/>
              <a:cs typeface="Nunito ExtraBold"/>
              <a:sym typeface="Nunito ExtraBold"/>
            </a:endParaRPr>
          </a:p>
          <a:p>
            <a:pPr marL="457200" lvl="0" indent="-293370" algn="just" rtl="0">
              <a:spcBef>
                <a:spcPts val="0"/>
              </a:spcBef>
              <a:spcAft>
                <a:spcPts val="0"/>
              </a:spcAft>
              <a:buSzPct val="100000"/>
              <a:buFont typeface="Nunito ExtraBold"/>
              <a:buChar char="❏"/>
            </a:pPr>
            <a:r>
              <a:rPr lang="es" sz="1200">
                <a:latin typeface="Nunito ExtraBold"/>
                <a:ea typeface="Nunito ExtraBold"/>
                <a:cs typeface="Nunito ExtraBold"/>
                <a:sym typeface="Nunito ExtraBold"/>
              </a:rPr>
              <a:t>Los canales de compra más elegidos por los clientes son: compras directas en la Tienda y compra vía web.</a:t>
            </a:r>
            <a:endParaRPr sz="1200">
              <a:latin typeface="Nunito ExtraBold"/>
              <a:ea typeface="Nunito ExtraBold"/>
              <a:cs typeface="Nunito ExtraBold"/>
              <a:sym typeface="Nunito ExtraBold"/>
            </a:endParaRPr>
          </a:p>
          <a:p>
            <a:pPr marL="457200" lvl="0" indent="-293370" algn="just" rtl="0">
              <a:spcBef>
                <a:spcPts val="0"/>
              </a:spcBef>
              <a:spcAft>
                <a:spcPts val="0"/>
              </a:spcAft>
              <a:buSzPct val="100000"/>
              <a:buFont typeface="Nunito ExtraBold"/>
              <a:buChar char="❏"/>
            </a:pPr>
            <a:r>
              <a:rPr lang="es" sz="1200">
                <a:latin typeface="Nunito ExtraBold"/>
                <a:ea typeface="Nunito ExtraBold"/>
                <a:cs typeface="Nunito ExtraBold"/>
                <a:sym typeface="Nunito ExtraBold"/>
              </a:rPr>
              <a:t>Los productos de mayor consumo son: en primer lugar vinos y en segundo lugar carnes.</a:t>
            </a:r>
            <a:endParaRPr sz="1200">
              <a:latin typeface="Nunito ExtraBold"/>
              <a:ea typeface="Nunito ExtraBold"/>
              <a:cs typeface="Nunito ExtraBold"/>
              <a:sym typeface="Nunito ExtraBold"/>
            </a:endParaRPr>
          </a:p>
          <a:p>
            <a:pPr marL="457200" lvl="0" indent="-293370" algn="just" rtl="0">
              <a:spcBef>
                <a:spcPts val="0"/>
              </a:spcBef>
              <a:spcAft>
                <a:spcPts val="0"/>
              </a:spcAft>
              <a:buSzPct val="100000"/>
              <a:buFont typeface="Nunito ExtraBold"/>
              <a:buChar char="❏"/>
            </a:pPr>
            <a:r>
              <a:rPr lang="es" sz="1200">
                <a:latin typeface="Nunito ExtraBold"/>
                <a:ea typeface="Nunito ExtraBold"/>
                <a:cs typeface="Nunito ExtraBold"/>
                <a:sym typeface="Nunito ExtraBold"/>
              </a:rPr>
              <a:t>No se encuentra ninguna correlación importante entre las diferentes variable y el comportamiento de los clientes respecto a la oferta anterior.</a:t>
            </a:r>
            <a:endParaRPr sz="1200">
              <a:latin typeface="Nunito ExtraBold"/>
              <a:ea typeface="Nunito ExtraBold"/>
              <a:cs typeface="Nunito ExtraBold"/>
              <a:sym typeface="Nunito ExtraBold"/>
            </a:endParaRPr>
          </a:p>
          <a:p>
            <a:pPr marL="457200" lvl="0" indent="0" algn="just" rtl="0">
              <a:spcBef>
                <a:spcPts val="1200"/>
              </a:spcBef>
              <a:spcAft>
                <a:spcPts val="0"/>
              </a:spcAft>
              <a:buNone/>
            </a:pPr>
            <a:endParaRPr sz="1200">
              <a:latin typeface="Nunito ExtraBold"/>
              <a:ea typeface="Nunito ExtraBold"/>
              <a:cs typeface="Nunito ExtraBold"/>
              <a:sym typeface="Nunito ExtraBold"/>
            </a:endParaRPr>
          </a:p>
          <a:p>
            <a:pPr marL="457200" lvl="0" indent="0" algn="just" rtl="0">
              <a:spcBef>
                <a:spcPts val="1200"/>
              </a:spcBef>
              <a:spcAft>
                <a:spcPts val="0"/>
              </a:spcAft>
              <a:buNone/>
            </a:pPr>
            <a:r>
              <a:rPr lang="es" sz="1326">
                <a:solidFill>
                  <a:schemeClr val="dk1"/>
                </a:solidFill>
                <a:latin typeface="Nunito Black"/>
                <a:ea typeface="Nunito Black"/>
                <a:cs typeface="Nunito Black"/>
                <a:sym typeface="Nunito Black"/>
              </a:rPr>
              <a:t>Conclusiones preliminares </a:t>
            </a:r>
            <a:endParaRPr sz="1326">
              <a:solidFill>
                <a:schemeClr val="dk1"/>
              </a:solidFill>
              <a:latin typeface="Nunito Black"/>
              <a:ea typeface="Nunito Black"/>
              <a:cs typeface="Nunito Black"/>
              <a:sym typeface="Nunito Black"/>
            </a:endParaRPr>
          </a:p>
          <a:p>
            <a:pPr marL="457200" lvl="0" indent="-293370" algn="just" rtl="0">
              <a:spcBef>
                <a:spcPts val="1200"/>
              </a:spcBef>
              <a:spcAft>
                <a:spcPts val="0"/>
              </a:spcAft>
              <a:buClr>
                <a:srgbClr val="413C3C"/>
              </a:buClr>
              <a:buSzPct val="100000"/>
              <a:buFont typeface="Nunito ExtraBold"/>
              <a:buChar char="❏"/>
            </a:pPr>
            <a:r>
              <a:rPr lang="es" sz="1200">
                <a:solidFill>
                  <a:srgbClr val="413C3C"/>
                </a:solidFill>
                <a:latin typeface="Nunito ExtraBold"/>
                <a:ea typeface="Nunito ExtraBold"/>
                <a:cs typeface="Nunito ExtraBold"/>
                <a:sym typeface="Nunito ExtraBold"/>
              </a:rPr>
              <a:t>El porcentaje de aceptación de oferta es bajo, con lo cual se debe intentar balancearlo para poder obtener una predicción más acertada.</a:t>
            </a:r>
            <a:endParaRPr sz="1200">
              <a:solidFill>
                <a:srgbClr val="413C3C"/>
              </a:solidFill>
              <a:latin typeface="Nunito ExtraBold"/>
              <a:ea typeface="Nunito ExtraBold"/>
              <a:cs typeface="Nunito ExtraBold"/>
              <a:sym typeface="Nunito ExtraBold"/>
            </a:endParaRPr>
          </a:p>
          <a:p>
            <a:pPr marL="457200" lvl="0" indent="-293370" algn="just" rtl="0">
              <a:spcBef>
                <a:spcPts val="0"/>
              </a:spcBef>
              <a:spcAft>
                <a:spcPts val="0"/>
              </a:spcAft>
              <a:buClr>
                <a:srgbClr val="413C3C"/>
              </a:buClr>
              <a:buSzPct val="100000"/>
              <a:buFont typeface="Nunito ExtraBold"/>
              <a:buChar char="❏"/>
            </a:pPr>
            <a:r>
              <a:rPr lang="es" sz="1200">
                <a:solidFill>
                  <a:srgbClr val="413C3C"/>
                </a:solidFill>
                <a:latin typeface="Nunito ExtraBold"/>
                <a:ea typeface="Nunito ExtraBold"/>
                <a:cs typeface="Nunito ExtraBold"/>
                <a:sym typeface="Nunito ExtraBold"/>
              </a:rPr>
              <a:t>Las correlaciones más marcadas se dan entre: el nivel de Ingresos y el consumo de los diferentes productos ( sobre todo Vinos y Carnes). Hijos pequeños y consumo de productos: la tendencia es a mayor cantidad de hijos pequeños en casa, menor consumo de productos. Respecto a los hijos adolescentes en casa, se repite la tendencia de los hijos pequeños, salvo en productos : Vinos y Gold, dónde no hay correlación y el consumo es igual que en los clientes que no tienen hijos.</a:t>
            </a:r>
            <a:endParaRPr sz="1200">
              <a:solidFill>
                <a:srgbClr val="413C3C"/>
              </a:solidFill>
              <a:latin typeface="Nunito ExtraBold"/>
              <a:ea typeface="Nunito ExtraBold"/>
              <a:cs typeface="Nunito ExtraBold"/>
              <a:sym typeface="Nunito ExtraBold"/>
            </a:endParaRPr>
          </a:p>
          <a:p>
            <a:pPr marL="457200" lvl="0" indent="-293370" algn="just" rtl="0">
              <a:spcBef>
                <a:spcPts val="0"/>
              </a:spcBef>
              <a:spcAft>
                <a:spcPts val="0"/>
              </a:spcAft>
              <a:buClr>
                <a:srgbClr val="413C3C"/>
              </a:buClr>
              <a:buSzPct val="100000"/>
              <a:buFont typeface="Nunito ExtraBold"/>
              <a:buChar char="❏"/>
            </a:pPr>
            <a:r>
              <a:rPr lang="es" sz="1200">
                <a:solidFill>
                  <a:srgbClr val="413C3C"/>
                </a:solidFill>
                <a:latin typeface="Nunito ExtraBold"/>
                <a:ea typeface="Nunito ExtraBold"/>
                <a:cs typeface="Nunito ExtraBold"/>
                <a:sym typeface="Nunito ExtraBold"/>
              </a:rPr>
              <a:t>Por lo tanto, las variables con mayor peso a considerar para el modelo predictivo serían: Ingresos, Hijos pequeños, consumo de todos los productos, todos los canales de compra, visitas a la web.</a:t>
            </a:r>
            <a:endParaRPr sz="1200">
              <a:solidFill>
                <a:srgbClr val="413C3C"/>
              </a:solidFill>
              <a:latin typeface="Nunito ExtraBold"/>
              <a:ea typeface="Nunito ExtraBold"/>
              <a:cs typeface="Nunito ExtraBold"/>
              <a:sym typeface="Nunito ExtraBold"/>
            </a:endParaRPr>
          </a:p>
          <a:p>
            <a:pPr marL="1371600" lvl="0" indent="0" algn="just" rtl="0">
              <a:spcBef>
                <a:spcPts val="1200"/>
              </a:spcBef>
              <a:spcAft>
                <a:spcPts val="1200"/>
              </a:spcAft>
              <a:buNone/>
            </a:pPr>
            <a:endParaRPr sz="1200">
              <a:solidFill>
                <a:srgbClr val="413C3C"/>
              </a:solidFill>
              <a:latin typeface="Nunito ExtraBold"/>
              <a:ea typeface="Nunito ExtraBold"/>
              <a:cs typeface="Nunito ExtraBold"/>
              <a:sym typeface="Nunito ExtraBold"/>
            </a:endParaRPr>
          </a:p>
        </p:txBody>
      </p:sp>
      <p:sp>
        <p:nvSpPr>
          <p:cNvPr id="254" name="Google Shape;254;p26"/>
          <p:cNvSpPr txBox="1"/>
          <p:nvPr/>
        </p:nvSpPr>
        <p:spPr>
          <a:xfrm>
            <a:off x="0" y="0"/>
            <a:ext cx="8934300" cy="464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 sz="1820">
                <a:solidFill>
                  <a:schemeClr val="dk1"/>
                </a:solidFill>
                <a:latin typeface="Nunito Black"/>
                <a:ea typeface="Nunito Black"/>
                <a:cs typeface="Nunito Black"/>
                <a:sym typeface="Nunito Black"/>
              </a:rPr>
              <a:t>Insights y Conclusiones preliminares</a:t>
            </a:r>
            <a:endParaRPr sz="1820">
              <a:solidFill>
                <a:schemeClr val="dk1"/>
              </a:solidFill>
              <a:latin typeface="Nunito Black"/>
              <a:ea typeface="Nunito Black"/>
              <a:cs typeface="Nunito Black"/>
              <a:sym typeface="Nunito Black"/>
            </a:endParaRPr>
          </a:p>
        </p:txBody>
      </p:sp>
      <p:cxnSp>
        <p:nvCxnSpPr>
          <p:cNvPr id="255" name="Google Shape;255;p26"/>
          <p:cNvCxnSpPr/>
          <p:nvPr/>
        </p:nvCxnSpPr>
        <p:spPr>
          <a:xfrm>
            <a:off x="260700" y="464700"/>
            <a:ext cx="8622600" cy="0"/>
          </a:xfrm>
          <a:prstGeom prst="straightConnector1">
            <a:avLst/>
          </a:prstGeom>
          <a:noFill/>
          <a:ln w="9525" cap="flat" cmpd="sng">
            <a:solidFill>
              <a:srgbClr val="666666"/>
            </a:solidFill>
            <a:prstDash val="solid"/>
            <a:round/>
            <a:headEnd type="oval" w="med" len="med"/>
            <a:tailEnd type="none" w="med" len="med"/>
          </a:ln>
        </p:spPr>
      </p:cxnSp>
      <p:pic>
        <p:nvPicPr>
          <p:cNvPr id="256" name="Google Shape;256;p26"/>
          <p:cNvPicPr preferRelativeResize="0"/>
          <p:nvPr/>
        </p:nvPicPr>
        <p:blipFill>
          <a:blip r:embed="rId3">
            <a:alphaModFix/>
          </a:blip>
          <a:stretch>
            <a:fillRect/>
          </a:stretch>
        </p:blipFill>
        <p:spPr>
          <a:xfrm>
            <a:off x="320250" y="6150"/>
            <a:ext cx="398850" cy="398850"/>
          </a:xfrm>
          <a:prstGeom prst="rect">
            <a:avLst/>
          </a:prstGeom>
          <a:noFill/>
          <a:ln>
            <a:noFill/>
          </a:ln>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27"/>
          <p:cNvSpPr txBox="1">
            <a:spLocks noGrp="1"/>
          </p:cNvSpPr>
          <p:nvPr>
            <p:ph type="body" idx="1"/>
          </p:nvPr>
        </p:nvSpPr>
        <p:spPr>
          <a:xfrm>
            <a:off x="655800" y="741000"/>
            <a:ext cx="7342500" cy="3798000"/>
          </a:xfrm>
          <a:prstGeom prst="rect">
            <a:avLst/>
          </a:prstGeom>
        </p:spPr>
        <p:txBody>
          <a:bodyPr spcFirstLastPara="1" wrap="square" lIns="91425" tIns="91425" rIns="91425" bIns="91425" anchor="t" anchorCtr="0">
            <a:normAutofit fontScale="25000" lnSpcReduction="20000"/>
          </a:bodyPr>
          <a:lstStyle/>
          <a:p>
            <a:pPr marL="457200" lvl="0" indent="-298938" algn="l" rtl="0">
              <a:lnSpc>
                <a:spcPct val="90000"/>
              </a:lnSpc>
              <a:spcBef>
                <a:spcPts val="0"/>
              </a:spcBef>
              <a:spcAft>
                <a:spcPts val="0"/>
              </a:spcAft>
              <a:buClr>
                <a:schemeClr val="dk1"/>
              </a:buClr>
              <a:buSzPct val="100000"/>
              <a:buFont typeface="Nunito ExtraBold"/>
              <a:buChar char="❏"/>
            </a:pPr>
            <a:r>
              <a:rPr lang="es" sz="4430">
                <a:solidFill>
                  <a:schemeClr val="dk1"/>
                </a:solidFill>
                <a:latin typeface="Nunito ExtraBold"/>
                <a:ea typeface="Nunito ExtraBold"/>
                <a:cs typeface="Nunito ExtraBold"/>
                <a:sym typeface="Nunito ExtraBold"/>
              </a:rPr>
              <a:t>Selección del algoritmo</a:t>
            </a:r>
            <a:endParaRPr sz="4430">
              <a:solidFill>
                <a:schemeClr val="dk1"/>
              </a:solidFill>
              <a:latin typeface="Nunito ExtraBold"/>
              <a:ea typeface="Nunito ExtraBold"/>
              <a:cs typeface="Nunito ExtraBold"/>
              <a:sym typeface="Nunito ExtraBold"/>
            </a:endParaRPr>
          </a:p>
          <a:p>
            <a:pPr marL="457200" lvl="0" indent="0" algn="l" rtl="0">
              <a:lnSpc>
                <a:spcPct val="90000"/>
              </a:lnSpc>
              <a:spcBef>
                <a:spcPts val="0"/>
              </a:spcBef>
              <a:spcAft>
                <a:spcPts val="0"/>
              </a:spcAft>
              <a:buNone/>
            </a:pPr>
            <a:endParaRPr sz="4430">
              <a:solidFill>
                <a:schemeClr val="dk1"/>
              </a:solidFill>
              <a:latin typeface="Nunito ExtraBold"/>
              <a:ea typeface="Nunito ExtraBold"/>
              <a:cs typeface="Nunito ExtraBold"/>
              <a:sym typeface="Nunito ExtraBold"/>
            </a:endParaRPr>
          </a:p>
          <a:p>
            <a:pPr marL="457200" lvl="0" indent="-292100" algn="l" rtl="0">
              <a:spcBef>
                <a:spcPts val="0"/>
              </a:spcBef>
              <a:spcAft>
                <a:spcPts val="0"/>
              </a:spcAft>
              <a:buSzPct val="100000"/>
              <a:buFont typeface="Nunito ExtraBold"/>
              <a:buChar char="●"/>
            </a:pPr>
            <a:r>
              <a:rPr lang="es" sz="4000">
                <a:latin typeface="Nunito ExtraBold"/>
                <a:ea typeface="Nunito ExtraBold"/>
                <a:cs typeface="Nunito ExtraBold"/>
                <a:sym typeface="Nunito ExtraBold"/>
              </a:rPr>
              <a:t>Considerando que tenemos definida la variable : aceptación / no aceptación de oferta, se seleccionará un algoritmo de Machine Learning  de Aprendizaje Supervisado, para lograr predecir, de la mejor manera posible, qué segmento de clientes aceptará esta nueva oferta.</a:t>
            </a:r>
            <a:endParaRPr sz="4000">
              <a:latin typeface="Nunito ExtraBold"/>
              <a:ea typeface="Nunito ExtraBold"/>
              <a:cs typeface="Nunito ExtraBold"/>
              <a:sym typeface="Nunito ExtraBold"/>
            </a:endParaRPr>
          </a:p>
          <a:p>
            <a:pPr marL="457200" lvl="0" indent="-292100" algn="l" rtl="0">
              <a:spcBef>
                <a:spcPts val="0"/>
              </a:spcBef>
              <a:spcAft>
                <a:spcPts val="0"/>
              </a:spcAft>
              <a:buSzPct val="100000"/>
              <a:buFont typeface="Nunito ExtraBold"/>
              <a:buChar char="●"/>
            </a:pPr>
            <a:r>
              <a:rPr lang="es" sz="4000">
                <a:latin typeface="Nunito ExtraBold"/>
                <a:ea typeface="Nunito ExtraBold"/>
                <a:cs typeface="Nunito ExtraBold"/>
                <a:sym typeface="Nunito ExtraBold"/>
              </a:rPr>
              <a:t>Inicialmente seleccionaremos el algoritmo Random Forest. </a:t>
            </a:r>
            <a:endParaRPr sz="4000">
              <a:latin typeface="Nunito ExtraBold"/>
              <a:ea typeface="Nunito ExtraBold"/>
              <a:cs typeface="Nunito ExtraBold"/>
              <a:sym typeface="Nunito ExtraBold"/>
            </a:endParaRPr>
          </a:p>
          <a:p>
            <a:pPr marL="0" lvl="0" indent="0" algn="l" rtl="0">
              <a:lnSpc>
                <a:spcPct val="90000"/>
              </a:lnSpc>
              <a:spcBef>
                <a:spcPts val="1200"/>
              </a:spcBef>
              <a:spcAft>
                <a:spcPts val="0"/>
              </a:spcAft>
              <a:buNone/>
            </a:pPr>
            <a:endParaRPr sz="3800">
              <a:latin typeface="Nunito ExtraBold"/>
              <a:ea typeface="Nunito ExtraBold"/>
              <a:cs typeface="Nunito ExtraBold"/>
              <a:sym typeface="Nunito ExtraBold"/>
            </a:endParaRPr>
          </a:p>
          <a:p>
            <a:pPr marL="457200" lvl="0" indent="0" algn="l" rtl="0">
              <a:lnSpc>
                <a:spcPct val="90000"/>
              </a:lnSpc>
              <a:spcBef>
                <a:spcPts val="0"/>
              </a:spcBef>
              <a:spcAft>
                <a:spcPts val="0"/>
              </a:spcAft>
              <a:buNone/>
            </a:pPr>
            <a:endParaRPr sz="3800">
              <a:latin typeface="Nunito ExtraBold"/>
              <a:ea typeface="Nunito ExtraBold"/>
              <a:cs typeface="Nunito ExtraBold"/>
              <a:sym typeface="Nunito ExtraBold"/>
            </a:endParaRPr>
          </a:p>
          <a:p>
            <a:pPr marL="457200" lvl="0" indent="-288925" algn="l" rtl="0">
              <a:lnSpc>
                <a:spcPct val="90000"/>
              </a:lnSpc>
              <a:spcBef>
                <a:spcPts val="0"/>
              </a:spcBef>
              <a:spcAft>
                <a:spcPts val="0"/>
              </a:spcAft>
              <a:buSzPct val="85763"/>
              <a:buFont typeface="Nunito ExtraBold"/>
              <a:buChar char="❏"/>
            </a:pPr>
            <a:r>
              <a:rPr lang="es" sz="4430">
                <a:solidFill>
                  <a:schemeClr val="dk1"/>
                </a:solidFill>
                <a:latin typeface="Nunito ExtraBold"/>
                <a:ea typeface="Nunito ExtraBold"/>
                <a:cs typeface="Nunito ExtraBold"/>
                <a:sym typeface="Nunito ExtraBold"/>
              </a:rPr>
              <a:t>Desarrollo del algoritmo</a:t>
            </a:r>
            <a:endParaRPr sz="4430">
              <a:solidFill>
                <a:schemeClr val="dk1"/>
              </a:solidFill>
              <a:latin typeface="Nunito ExtraBold"/>
              <a:ea typeface="Nunito ExtraBold"/>
              <a:cs typeface="Nunito ExtraBold"/>
              <a:sym typeface="Nunito ExtraBold"/>
            </a:endParaRPr>
          </a:p>
          <a:p>
            <a:pPr marL="457200" lvl="0" indent="0" algn="l" rtl="0">
              <a:lnSpc>
                <a:spcPct val="90000"/>
              </a:lnSpc>
              <a:spcBef>
                <a:spcPts val="0"/>
              </a:spcBef>
              <a:spcAft>
                <a:spcPts val="0"/>
              </a:spcAft>
              <a:buNone/>
            </a:pPr>
            <a:endParaRPr sz="4430">
              <a:solidFill>
                <a:schemeClr val="dk1"/>
              </a:solidFill>
              <a:latin typeface="Nunito ExtraBold"/>
              <a:ea typeface="Nunito ExtraBold"/>
              <a:cs typeface="Nunito ExtraBold"/>
              <a:sym typeface="Nunito ExtraBold"/>
            </a:endParaRPr>
          </a:p>
          <a:p>
            <a:pPr marL="457200" lvl="0" indent="-294481" algn="just" rtl="0">
              <a:lnSpc>
                <a:spcPct val="95000"/>
              </a:lnSpc>
              <a:spcBef>
                <a:spcPts val="0"/>
              </a:spcBef>
              <a:spcAft>
                <a:spcPts val="0"/>
              </a:spcAft>
              <a:buSzPct val="100000"/>
              <a:buFont typeface="Nunito ExtraBold"/>
              <a:buChar char="●"/>
            </a:pPr>
            <a:r>
              <a:rPr lang="es" sz="4150">
                <a:latin typeface="Nunito ExtraBold"/>
                <a:ea typeface="Nunito ExtraBold"/>
                <a:cs typeface="Nunito ExtraBold"/>
                <a:sym typeface="Nunito ExtraBold"/>
              </a:rPr>
              <a:t>Se aplicará un método de balanceo  de la variable target, para mejorar el porcentaje del 15% de respuestas positivas y lograr que el algoritmo tenga mejor rendimiento.</a:t>
            </a:r>
            <a:endParaRPr sz="4150">
              <a:latin typeface="Nunito ExtraBold"/>
              <a:ea typeface="Nunito ExtraBold"/>
              <a:cs typeface="Nunito ExtraBold"/>
              <a:sym typeface="Nunito ExtraBold"/>
            </a:endParaRPr>
          </a:p>
          <a:p>
            <a:pPr marL="457200" lvl="0" indent="0" algn="just" rtl="0">
              <a:lnSpc>
                <a:spcPct val="95000"/>
              </a:lnSpc>
              <a:spcBef>
                <a:spcPts val="0"/>
              </a:spcBef>
              <a:spcAft>
                <a:spcPts val="0"/>
              </a:spcAft>
              <a:buNone/>
            </a:pPr>
            <a:endParaRPr sz="4150">
              <a:latin typeface="Nunito ExtraBold"/>
              <a:ea typeface="Nunito ExtraBold"/>
              <a:cs typeface="Nunito ExtraBold"/>
              <a:sym typeface="Nunito ExtraBold"/>
            </a:endParaRPr>
          </a:p>
          <a:p>
            <a:pPr marL="457200" lvl="0" indent="-294481" algn="just" rtl="0">
              <a:lnSpc>
                <a:spcPct val="95000"/>
              </a:lnSpc>
              <a:spcBef>
                <a:spcPts val="0"/>
              </a:spcBef>
              <a:spcAft>
                <a:spcPts val="0"/>
              </a:spcAft>
              <a:buSzPct val="100000"/>
              <a:buFont typeface="Nunito ExtraBold"/>
              <a:buChar char="●"/>
            </a:pPr>
            <a:r>
              <a:rPr lang="es" sz="4150">
                <a:latin typeface="Nunito ExtraBold"/>
                <a:ea typeface="Nunito ExtraBold"/>
                <a:cs typeface="Nunito ExtraBold"/>
                <a:sym typeface="Nunito ExtraBold"/>
              </a:rPr>
              <a:t>Se chequearán parámetros e hiperparametros de forma que el algoritmo funcione en las mejores condiciones.</a:t>
            </a:r>
            <a:endParaRPr sz="4150">
              <a:latin typeface="Nunito ExtraBold"/>
              <a:ea typeface="Nunito ExtraBold"/>
              <a:cs typeface="Nunito ExtraBold"/>
              <a:sym typeface="Nunito ExtraBold"/>
            </a:endParaRPr>
          </a:p>
          <a:p>
            <a:pPr marL="0" lvl="0" indent="0" algn="just" rtl="0">
              <a:lnSpc>
                <a:spcPct val="95000"/>
              </a:lnSpc>
              <a:spcBef>
                <a:spcPts val="0"/>
              </a:spcBef>
              <a:spcAft>
                <a:spcPts val="0"/>
              </a:spcAft>
              <a:buNone/>
            </a:pPr>
            <a:endParaRPr sz="4150">
              <a:latin typeface="Nunito ExtraBold"/>
              <a:ea typeface="Nunito ExtraBold"/>
              <a:cs typeface="Nunito ExtraBold"/>
              <a:sym typeface="Nunito ExtraBold"/>
            </a:endParaRPr>
          </a:p>
          <a:p>
            <a:pPr marL="0" lvl="0" indent="0" algn="just" rtl="0">
              <a:lnSpc>
                <a:spcPct val="95000"/>
              </a:lnSpc>
              <a:spcBef>
                <a:spcPts val="0"/>
              </a:spcBef>
              <a:spcAft>
                <a:spcPts val="0"/>
              </a:spcAft>
              <a:buNone/>
            </a:pPr>
            <a:endParaRPr sz="4150">
              <a:latin typeface="Nunito ExtraBold"/>
              <a:ea typeface="Nunito ExtraBold"/>
              <a:cs typeface="Nunito ExtraBold"/>
              <a:sym typeface="Nunito ExtraBold"/>
            </a:endParaRPr>
          </a:p>
          <a:p>
            <a:pPr marL="457200" lvl="0" indent="-300831" algn="just" rtl="0">
              <a:lnSpc>
                <a:spcPct val="95000"/>
              </a:lnSpc>
              <a:spcBef>
                <a:spcPts val="0"/>
              </a:spcBef>
              <a:spcAft>
                <a:spcPts val="0"/>
              </a:spcAft>
              <a:buClr>
                <a:schemeClr val="dk1"/>
              </a:buClr>
              <a:buSzPct val="100000"/>
              <a:buFont typeface="Nunito Black"/>
              <a:buChar char="❏"/>
            </a:pPr>
            <a:r>
              <a:rPr lang="es" sz="4550">
                <a:solidFill>
                  <a:schemeClr val="dk1"/>
                </a:solidFill>
                <a:latin typeface="Nunito Black"/>
                <a:ea typeface="Nunito Black"/>
                <a:cs typeface="Nunito Black"/>
                <a:sym typeface="Nunito Black"/>
              </a:rPr>
              <a:t>Validación y despliegue</a:t>
            </a:r>
            <a:endParaRPr sz="4550">
              <a:solidFill>
                <a:schemeClr val="dk1"/>
              </a:solidFill>
              <a:latin typeface="Nunito Black"/>
              <a:ea typeface="Nunito Black"/>
              <a:cs typeface="Nunito Black"/>
              <a:sym typeface="Nunito Black"/>
            </a:endParaRPr>
          </a:p>
          <a:p>
            <a:pPr marL="457200" lvl="0" indent="0" algn="just" rtl="0">
              <a:lnSpc>
                <a:spcPct val="95000"/>
              </a:lnSpc>
              <a:spcBef>
                <a:spcPts val="0"/>
              </a:spcBef>
              <a:spcAft>
                <a:spcPts val="0"/>
              </a:spcAft>
              <a:buNone/>
            </a:pPr>
            <a:endParaRPr sz="4150">
              <a:latin typeface="Nunito ExtraBold"/>
              <a:ea typeface="Nunito ExtraBold"/>
              <a:cs typeface="Nunito ExtraBold"/>
              <a:sym typeface="Nunito ExtraBold"/>
            </a:endParaRPr>
          </a:p>
          <a:p>
            <a:pPr marL="457200" lvl="0" indent="-294481" algn="just" rtl="0">
              <a:lnSpc>
                <a:spcPct val="95000"/>
              </a:lnSpc>
              <a:spcBef>
                <a:spcPts val="0"/>
              </a:spcBef>
              <a:spcAft>
                <a:spcPts val="0"/>
              </a:spcAft>
              <a:buSzPct val="100000"/>
              <a:buFont typeface="Nunito ExtraBold"/>
              <a:buChar char="●"/>
            </a:pPr>
            <a:r>
              <a:rPr lang="es" sz="4150">
                <a:latin typeface="Nunito ExtraBold"/>
                <a:ea typeface="Nunito ExtraBold"/>
                <a:cs typeface="Nunito ExtraBold"/>
                <a:sym typeface="Nunito ExtraBold"/>
              </a:rPr>
              <a:t>Se utilizarán métricas para validar el modelo.</a:t>
            </a:r>
            <a:endParaRPr sz="4150">
              <a:latin typeface="Nunito ExtraBold"/>
              <a:ea typeface="Nunito ExtraBold"/>
              <a:cs typeface="Nunito ExtraBold"/>
              <a:sym typeface="Nunito ExtraBold"/>
            </a:endParaRPr>
          </a:p>
          <a:p>
            <a:pPr marL="457200" lvl="0" indent="0" algn="just" rtl="0">
              <a:lnSpc>
                <a:spcPct val="95000"/>
              </a:lnSpc>
              <a:spcBef>
                <a:spcPts val="0"/>
              </a:spcBef>
              <a:spcAft>
                <a:spcPts val="0"/>
              </a:spcAft>
              <a:buNone/>
            </a:pPr>
            <a:endParaRPr sz="4150">
              <a:latin typeface="Nunito ExtraBold"/>
              <a:ea typeface="Nunito ExtraBold"/>
              <a:cs typeface="Nunito ExtraBold"/>
              <a:sym typeface="Nunito ExtraBold"/>
            </a:endParaRPr>
          </a:p>
          <a:p>
            <a:pPr marL="457200" lvl="0" indent="-292100" algn="just" rtl="0">
              <a:lnSpc>
                <a:spcPct val="95000"/>
              </a:lnSpc>
              <a:spcBef>
                <a:spcPts val="0"/>
              </a:spcBef>
              <a:spcAft>
                <a:spcPts val="0"/>
              </a:spcAft>
              <a:buSzPct val="100000"/>
              <a:buFont typeface="Nunito ExtraBold"/>
              <a:buChar char="●"/>
            </a:pPr>
            <a:r>
              <a:rPr lang="es" sz="4000">
                <a:latin typeface="Nunito ExtraBold"/>
                <a:ea typeface="Nunito ExtraBold"/>
                <a:cs typeface="Nunito ExtraBold"/>
                <a:sym typeface="Nunito ExtraBold"/>
              </a:rPr>
              <a:t>Dependiendo del funcionamiento del algoritmo elegido, luego de ser entrenado y ajustado, se podrá optar por </a:t>
            </a:r>
            <a:r>
              <a:rPr lang="es" sz="4000">
                <a:highlight>
                  <a:srgbClr val="F7F7F8"/>
                </a:highlight>
                <a:latin typeface="Nunito ExtraBold"/>
                <a:ea typeface="Nunito ExtraBold"/>
                <a:cs typeface="Nunito ExtraBold"/>
                <a:sym typeface="Nunito ExtraBold"/>
              </a:rPr>
              <a:t>probar varios algoritmos y comparar su rendimiento con diferentes métricas de evaluación, para seleccionar el más adecuado para el objetivo de esta Campaña de Marketing de ventas de la Tienda.</a:t>
            </a:r>
            <a:r>
              <a:rPr lang="es" sz="4000">
                <a:latin typeface="Nunito ExtraBold"/>
                <a:ea typeface="Nunito ExtraBold"/>
                <a:cs typeface="Nunito ExtraBold"/>
                <a:sym typeface="Nunito ExtraBold"/>
              </a:rPr>
              <a:t>    </a:t>
            </a:r>
            <a:endParaRPr sz="4000">
              <a:latin typeface="Nunito ExtraBold"/>
              <a:ea typeface="Nunito ExtraBold"/>
              <a:cs typeface="Nunito ExtraBold"/>
              <a:sym typeface="Nunito ExtraBold"/>
            </a:endParaRPr>
          </a:p>
          <a:p>
            <a:pPr marL="457200" lvl="0" indent="0" algn="just" rtl="0">
              <a:lnSpc>
                <a:spcPct val="95000"/>
              </a:lnSpc>
              <a:spcBef>
                <a:spcPts val="0"/>
              </a:spcBef>
              <a:spcAft>
                <a:spcPts val="0"/>
              </a:spcAft>
              <a:buNone/>
            </a:pPr>
            <a:endParaRPr sz="4000">
              <a:latin typeface="Nunito ExtraBold"/>
              <a:ea typeface="Nunito ExtraBold"/>
              <a:cs typeface="Nunito ExtraBold"/>
              <a:sym typeface="Nunito ExtraBold"/>
            </a:endParaRPr>
          </a:p>
          <a:p>
            <a:pPr marL="457200" lvl="0" indent="-292100" algn="just" rtl="0">
              <a:lnSpc>
                <a:spcPct val="95000"/>
              </a:lnSpc>
              <a:spcBef>
                <a:spcPts val="0"/>
              </a:spcBef>
              <a:spcAft>
                <a:spcPts val="0"/>
              </a:spcAft>
              <a:buSzPct val="100000"/>
              <a:buFont typeface="Nunito ExtraBold"/>
              <a:buChar char="●"/>
            </a:pPr>
            <a:r>
              <a:rPr lang="es" sz="4000">
                <a:latin typeface="Nunito ExtraBold"/>
                <a:ea typeface="Nunito ExtraBold"/>
                <a:cs typeface="Nunito ExtraBold"/>
                <a:sym typeface="Nunito ExtraBold"/>
              </a:rPr>
              <a:t>Se integrará el modelo seleccionado al entorno de producción de la Tienda para tomar las decisiones comerciales adecuadas de acuerdo al objetivo planteado: </a:t>
            </a:r>
            <a:r>
              <a:rPr lang="es" sz="4010">
                <a:latin typeface="Nunito ExtraBold"/>
                <a:ea typeface="Nunito ExtraBold"/>
                <a:cs typeface="Nunito ExtraBold"/>
                <a:sym typeface="Nunito ExtraBold"/>
              </a:rPr>
              <a:t>detectar cuál es el segmento de clientes existentes con mayor probabilidad de aceptar la oferta de la Campaña.</a:t>
            </a:r>
            <a:endParaRPr sz="4010">
              <a:latin typeface="Nunito ExtraBold"/>
              <a:ea typeface="Nunito ExtraBold"/>
              <a:cs typeface="Nunito ExtraBold"/>
              <a:sym typeface="Nunito ExtraBold"/>
            </a:endParaRPr>
          </a:p>
          <a:p>
            <a:pPr marL="457200" lvl="0" indent="0" algn="just" rtl="0">
              <a:lnSpc>
                <a:spcPct val="95000"/>
              </a:lnSpc>
              <a:spcBef>
                <a:spcPts val="0"/>
              </a:spcBef>
              <a:spcAft>
                <a:spcPts val="0"/>
              </a:spcAft>
              <a:buNone/>
            </a:pPr>
            <a:endParaRPr sz="4010">
              <a:latin typeface="Nunito ExtraBold"/>
              <a:ea typeface="Nunito ExtraBold"/>
              <a:cs typeface="Nunito ExtraBold"/>
              <a:sym typeface="Nunito ExtraBold"/>
            </a:endParaRPr>
          </a:p>
          <a:p>
            <a:pPr marL="0" lvl="0" indent="0" algn="just" rtl="0">
              <a:lnSpc>
                <a:spcPct val="95000"/>
              </a:lnSpc>
              <a:spcBef>
                <a:spcPts val="0"/>
              </a:spcBef>
              <a:spcAft>
                <a:spcPts val="0"/>
              </a:spcAft>
              <a:buNone/>
            </a:pPr>
            <a:endParaRPr sz="4150">
              <a:latin typeface="Nunito ExtraBold"/>
              <a:ea typeface="Nunito ExtraBold"/>
              <a:cs typeface="Nunito ExtraBold"/>
              <a:sym typeface="Nunito ExtraBold"/>
            </a:endParaRPr>
          </a:p>
          <a:p>
            <a:pPr marL="457200" lvl="0" indent="-292267" algn="just" rtl="0">
              <a:lnSpc>
                <a:spcPct val="95000"/>
              </a:lnSpc>
              <a:spcBef>
                <a:spcPts val="0"/>
              </a:spcBef>
              <a:spcAft>
                <a:spcPts val="0"/>
              </a:spcAft>
              <a:buSzPct val="88143"/>
              <a:buFont typeface="Nunito ExtraBold"/>
              <a:buChar char="❏"/>
            </a:pPr>
            <a:r>
              <a:rPr lang="es" sz="4550">
                <a:solidFill>
                  <a:schemeClr val="dk1"/>
                </a:solidFill>
                <a:latin typeface="Nunito Black"/>
                <a:ea typeface="Nunito Black"/>
                <a:cs typeface="Nunito Black"/>
                <a:sym typeface="Nunito Black"/>
              </a:rPr>
              <a:t>Conclusiones finales</a:t>
            </a:r>
            <a:endParaRPr sz="4010">
              <a:latin typeface="Nunito ExtraBold"/>
              <a:ea typeface="Nunito ExtraBold"/>
              <a:cs typeface="Nunito ExtraBold"/>
              <a:sym typeface="Nunito ExtraBold"/>
            </a:endParaRPr>
          </a:p>
          <a:p>
            <a:pPr marL="457200" lvl="0" indent="0" algn="just" rtl="0">
              <a:lnSpc>
                <a:spcPct val="95000"/>
              </a:lnSpc>
              <a:spcBef>
                <a:spcPts val="0"/>
              </a:spcBef>
              <a:spcAft>
                <a:spcPts val="0"/>
              </a:spcAft>
              <a:buNone/>
            </a:pPr>
            <a:endParaRPr sz="4150">
              <a:latin typeface="Nunito ExtraBold"/>
              <a:ea typeface="Nunito ExtraBold"/>
              <a:cs typeface="Nunito ExtraBold"/>
              <a:sym typeface="Nunito ExtraBold"/>
            </a:endParaRPr>
          </a:p>
          <a:p>
            <a:pPr marL="0" lvl="0" indent="0" algn="just" rtl="0">
              <a:lnSpc>
                <a:spcPct val="95000"/>
              </a:lnSpc>
              <a:spcBef>
                <a:spcPts val="0"/>
              </a:spcBef>
              <a:spcAft>
                <a:spcPts val="0"/>
              </a:spcAft>
              <a:buNone/>
            </a:pPr>
            <a:endParaRPr sz="4150" b="1">
              <a:latin typeface="Nunito"/>
              <a:ea typeface="Nunito"/>
              <a:cs typeface="Nunito"/>
              <a:sym typeface="Nunito"/>
            </a:endParaRPr>
          </a:p>
          <a:p>
            <a:pPr marL="0" lvl="0" indent="0" algn="l" rtl="0">
              <a:spcBef>
                <a:spcPts val="0"/>
              </a:spcBef>
              <a:spcAft>
                <a:spcPts val="0"/>
              </a:spcAft>
              <a:buNone/>
            </a:pPr>
            <a:endParaRPr sz="3800">
              <a:latin typeface="Nunito ExtraBold"/>
              <a:ea typeface="Nunito ExtraBold"/>
              <a:cs typeface="Nunito ExtraBold"/>
              <a:sym typeface="Nunito ExtraBold"/>
            </a:endParaRPr>
          </a:p>
          <a:p>
            <a:pPr marL="0" lvl="0" indent="0" algn="l" rtl="0">
              <a:spcBef>
                <a:spcPts val="1200"/>
              </a:spcBef>
              <a:spcAft>
                <a:spcPts val="0"/>
              </a:spcAft>
              <a:buClr>
                <a:schemeClr val="dk1"/>
              </a:buClr>
              <a:buSzPct val="28947"/>
              <a:buFont typeface="Arial"/>
              <a:buNone/>
            </a:pPr>
            <a:endParaRPr sz="3800">
              <a:latin typeface="Nunito ExtraBold"/>
              <a:ea typeface="Nunito ExtraBold"/>
              <a:cs typeface="Nunito ExtraBold"/>
              <a:sym typeface="Nunito ExtraBold"/>
            </a:endParaRPr>
          </a:p>
          <a:p>
            <a:pPr marL="0" lvl="0" indent="0" algn="l" rtl="0">
              <a:spcBef>
                <a:spcPts val="1200"/>
              </a:spcBef>
              <a:spcAft>
                <a:spcPts val="1200"/>
              </a:spcAft>
              <a:buNone/>
            </a:pPr>
            <a:endParaRPr/>
          </a:p>
        </p:txBody>
      </p:sp>
      <p:sp>
        <p:nvSpPr>
          <p:cNvPr id="262" name="Google Shape;262;p27"/>
          <p:cNvSpPr txBox="1"/>
          <p:nvPr/>
        </p:nvSpPr>
        <p:spPr>
          <a:xfrm>
            <a:off x="0" y="0"/>
            <a:ext cx="8934300" cy="464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 sz="1820">
                <a:solidFill>
                  <a:schemeClr val="dk1"/>
                </a:solidFill>
                <a:latin typeface="Nunito Black"/>
                <a:ea typeface="Nunito Black"/>
                <a:cs typeface="Nunito Black"/>
                <a:sym typeface="Nunito Black"/>
              </a:rPr>
              <a:t>Pasos a seguir</a:t>
            </a:r>
            <a:endParaRPr sz="1820">
              <a:solidFill>
                <a:schemeClr val="dk1"/>
              </a:solidFill>
              <a:latin typeface="Nunito Black"/>
              <a:ea typeface="Nunito Black"/>
              <a:cs typeface="Nunito Black"/>
              <a:sym typeface="Nunito Black"/>
            </a:endParaRPr>
          </a:p>
        </p:txBody>
      </p:sp>
      <p:cxnSp>
        <p:nvCxnSpPr>
          <p:cNvPr id="263" name="Google Shape;263;p27"/>
          <p:cNvCxnSpPr/>
          <p:nvPr/>
        </p:nvCxnSpPr>
        <p:spPr>
          <a:xfrm>
            <a:off x="260700" y="464700"/>
            <a:ext cx="8622600" cy="0"/>
          </a:xfrm>
          <a:prstGeom prst="straightConnector1">
            <a:avLst/>
          </a:prstGeom>
          <a:noFill/>
          <a:ln w="9525" cap="flat" cmpd="sng">
            <a:solidFill>
              <a:srgbClr val="666666"/>
            </a:solidFill>
            <a:prstDash val="solid"/>
            <a:round/>
            <a:headEnd type="oval" w="med" len="med"/>
            <a:tailEnd type="none" w="med" len="med"/>
          </a:ln>
        </p:spPr>
      </p:cxnSp>
      <p:pic>
        <p:nvPicPr>
          <p:cNvPr id="264" name="Google Shape;264;p27"/>
          <p:cNvPicPr preferRelativeResize="0"/>
          <p:nvPr/>
        </p:nvPicPr>
        <p:blipFill>
          <a:blip r:embed="rId3">
            <a:alphaModFix/>
          </a:blip>
          <a:stretch>
            <a:fillRect/>
          </a:stretch>
        </p:blipFill>
        <p:spPr>
          <a:xfrm>
            <a:off x="320250" y="6150"/>
            <a:ext cx="398850" cy="398850"/>
          </a:xfrm>
          <a:prstGeom prst="rect">
            <a:avLst/>
          </a:prstGeom>
          <a:noFill/>
          <a:ln>
            <a:noFill/>
          </a:ln>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4"/>
          <p:cNvSpPr txBox="1">
            <a:spLocks noGrp="1"/>
          </p:cNvSpPr>
          <p:nvPr>
            <p:ph type="title"/>
          </p:nvPr>
        </p:nvSpPr>
        <p:spPr>
          <a:xfrm>
            <a:off x="332700" y="347200"/>
            <a:ext cx="8589600" cy="50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s" sz="2120">
                <a:highlight>
                  <a:srgbClr val="EAD1DC"/>
                </a:highlight>
                <a:latin typeface="Nunito ExtraBold"/>
                <a:ea typeface="Nunito ExtraBold"/>
                <a:cs typeface="Nunito ExtraBold"/>
                <a:sym typeface="Nunito ExtraBold"/>
              </a:rPr>
              <a:t>Temario de contenidos</a:t>
            </a:r>
            <a:endParaRPr sz="2120">
              <a:highlight>
                <a:srgbClr val="EAD1DC"/>
              </a:highlight>
              <a:latin typeface="Nunito ExtraBold"/>
              <a:ea typeface="Nunito ExtraBold"/>
              <a:cs typeface="Nunito ExtraBold"/>
              <a:sym typeface="Nunito ExtraBold"/>
            </a:endParaRPr>
          </a:p>
        </p:txBody>
      </p:sp>
      <p:sp>
        <p:nvSpPr>
          <p:cNvPr id="62" name="Google Shape;62;p14"/>
          <p:cNvSpPr txBox="1">
            <a:spLocks noGrp="1"/>
          </p:cNvSpPr>
          <p:nvPr>
            <p:ph type="body" idx="1"/>
          </p:nvPr>
        </p:nvSpPr>
        <p:spPr>
          <a:xfrm>
            <a:off x="278825" y="977275"/>
            <a:ext cx="8520600" cy="3551100"/>
          </a:xfrm>
          <a:prstGeom prst="rect">
            <a:avLst/>
          </a:prstGeom>
        </p:spPr>
        <p:txBody>
          <a:bodyPr spcFirstLastPara="1" wrap="square" lIns="91425" tIns="91425" rIns="91425" bIns="91425" anchor="t" anchorCtr="0">
            <a:normAutofit fontScale="25000" lnSpcReduction="20000"/>
          </a:bodyPr>
          <a:lstStyle/>
          <a:p>
            <a:pPr marL="0" lvl="0" indent="0" algn="l" rtl="0">
              <a:lnSpc>
                <a:spcPct val="150000"/>
              </a:lnSpc>
              <a:spcBef>
                <a:spcPts val="0"/>
              </a:spcBef>
              <a:spcAft>
                <a:spcPts val="0"/>
              </a:spcAft>
              <a:buNone/>
            </a:pPr>
            <a:endParaRPr sz="6000">
              <a:solidFill>
                <a:schemeClr val="accent5"/>
              </a:solidFill>
              <a:latin typeface="Nunito Black"/>
              <a:ea typeface="Nunito Black"/>
              <a:cs typeface="Nunito Black"/>
              <a:sym typeface="Nunito Black"/>
            </a:endParaRPr>
          </a:p>
          <a:p>
            <a:pPr marL="0" lvl="0" indent="0" algn="l" rtl="0">
              <a:lnSpc>
                <a:spcPct val="150000"/>
              </a:lnSpc>
              <a:spcBef>
                <a:spcPts val="1200"/>
              </a:spcBef>
              <a:spcAft>
                <a:spcPts val="0"/>
              </a:spcAft>
              <a:buNone/>
            </a:pPr>
            <a:r>
              <a:rPr lang="es" sz="6000">
                <a:solidFill>
                  <a:schemeClr val="accent5"/>
                </a:solidFill>
                <a:latin typeface="Nunito Black"/>
                <a:ea typeface="Nunito Black"/>
                <a:cs typeface="Nunito Black"/>
                <a:sym typeface="Nunito Black"/>
              </a:rPr>
              <a:t>1</a:t>
            </a:r>
            <a:r>
              <a:rPr lang="es" sz="6000" b="1">
                <a:solidFill>
                  <a:schemeClr val="accent5"/>
                </a:solidFill>
                <a:latin typeface="Nunito"/>
                <a:ea typeface="Nunito"/>
                <a:cs typeface="Nunito"/>
                <a:sym typeface="Nunito"/>
              </a:rPr>
              <a:t>.</a:t>
            </a:r>
            <a:r>
              <a:rPr lang="es" sz="5600" b="1">
                <a:solidFill>
                  <a:srgbClr val="373131"/>
                </a:solidFill>
                <a:latin typeface="Nunito"/>
                <a:ea typeface="Nunito"/>
                <a:cs typeface="Nunito"/>
                <a:sym typeface="Nunito"/>
              </a:rPr>
              <a:t> </a:t>
            </a:r>
            <a:r>
              <a:rPr lang="es" sz="6000" b="1">
                <a:solidFill>
                  <a:srgbClr val="373131"/>
                </a:solidFill>
                <a:latin typeface="Nunito"/>
                <a:ea typeface="Nunito"/>
                <a:cs typeface="Nunito"/>
                <a:sym typeface="Nunito"/>
              </a:rPr>
              <a:t>Contexto y Alcances</a:t>
            </a:r>
            <a:endParaRPr sz="6000" b="1">
              <a:solidFill>
                <a:srgbClr val="373131"/>
              </a:solidFill>
              <a:latin typeface="Nunito"/>
              <a:ea typeface="Nunito"/>
              <a:cs typeface="Nunito"/>
              <a:sym typeface="Nunito"/>
            </a:endParaRPr>
          </a:p>
          <a:p>
            <a:pPr marL="0" lvl="0" indent="0" algn="l" rtl="0">
              <a:lnSpc>
                <a:spcPct val="150000"/>
              </a:lnSpc>
              <a:spcBef>
                <a:spcPts val="1200"/>
              </a:spcBef>
              <a:spcAft>
                <a:spcPts val="0"/>
              </a:spcAft>
              <a:buNone/>
            </a:pPr>
            <a:r>
              <a:rPr lang="es" sz="6000">
                <a:solidFill>
                  <a:schemeClr val="accent5"/>
                </a:solidFill>
                <a:latin typeface="Nunito Black"/>
                <a:ea typeface="Nunito Black"/>
                <a:cs typeface="Nunito Black"/>
                <a:sym typeface="Nunito Black"/>
              </a:rPr>
              <a:t>2</a:t>
            </a:r>
            <a:r>
              <a:rPr lang="es" sz="5600" b="1">
                <a:solidFill>
                  <a:schemeClr val="accent5"/>
                </a:solidFill>
                <a:latin typeface="Nunito"/>
                <a:ea typeface="Nunito"/>
                <a:cs typeface="Nunito"/>
                <a:sym typeface="Nunito"/>
              </a:rPr>
              <a:t>.</a:t>
            </a:r>
            <a:r>
              <a:rPr lang="es" sz="5600" b="1">
                <a:solidFill>
                  <a:schemeClr val="dk1"/>
                </a:solidFill>
                <a:latin typeface="Nunito"/>
                <a:ea typeface="Nunito"/>
                <a:cs typeface="Nunito"/>
                <a:sym typeface="Nunito"/>
              </a:rPr>
              <a:t> </a:t>
            </a:r>
            <a:r>
              <a:rPr lang="es" sz="6000" b="1">
                <a:solidFill>
                  <a:srgbClr val="373131"/>
                </a:solidFill>
                <a:latin typeface="Nunito"/>
                <a:ea typeface="Nunito"/>
                <a:cs typeface="Nunito"/>
                <a:sym typeface="Nunito"/>
              </a:rPr>
              <a:t>Preguntas de Interés</a:t>
            </a:r>
            <a:endParaRPr sz="6000" b="1">
              <a:solidFill>
                <a:srgbClr val="373131"/>
              </a:solidFill>
              <a:latin typeface="Nunito"/>
              <a:ea typeface="Nunito"/>
              <a:cs typeface="Nunito"/>
              <a:sym typeface="Nunito"/>
            </a:endParaRPr>
          </a:p>
          <a:p>
            <a:pPr marL="0" lvl="0" indent="0" algn="l" rtl="0">
              <a:lnSpc>
                <a:spcPct val="150000"/>
              </a:lnSpc>
              <a:spcBef>
                <a:spcPts val="0"/>
              </a:spcBef>
              <a:spcAft>
                <a:spcPts val="0"/>
              </a:spcAft>
              <a:buNone/>
            </a:pPr>
            <a:endParaRPr sz="6000" b="1">
              <a:solidFill>
                <a:srgbClr val="373131"/>
              </a:solidFill>
              <a:latin typeface="Nunito"/>
              <a:ea typeface="Nunito"/>
              <a:cs typeface="Nunito"/>
              <a:sym typeface="Nunito"/>
            </a:endParaRPr>
          </a:p>
          <a:p>
            <a:pPr marL="0" lvl="0" indent="0" algn="l" rtl="0">
              <a:lnSpc>
                <a:spcPct val="150000"/>
              </a:lnSpc>
              <a:spcBef>
                <a:spcPts val="0"/>
              </a:spcBef>
              <a:spcAft>
                <a:spcPts val="0"/>
              </a:spcAft>
              <a:buNone/>
            </a:pPr>
            <a:r>
              <a:rPr lang="es" sz="6000">
                <a:solidFill>
                  <a:schemeClr val="accent5"/>
                </a:solidFill>
                <a:latin typeface="Nunito Black"/>
                <a:ea typeface="Nunito Black"/>
                <a:cs typeface="Nunito Black"/>
                <a:sym typeface="Nunito Black"/>
              </a:rPr>
              <a:t>3</a:t>
            </a:r>
            <a:r>
              <a:rPr lang="es" sz="5600" b="1">
                <a:solidFill>
                  <a:schemeClr val="accent5"/>
                </a:solidFill>
                <a:latin typeface="Nunito"/>
                <a:ea typeface="Nunito"/>
                <a:cs typeface="Nunito"/>
                <a:sym typeface="Nunito"/>
              </a:rPr>
              <a:t>.</a:t>
            </a:r>
            <a:r>
              <a:rPr lang="es" sz="5600" b="1">
                <a:solidFill>
                  <a:srgbClr val="373131"/>
                </a:solidFill>
                <a:latin typeface="Nunito"/>
                <a:ea typeface="Nunito"/>
                <a:cs typeface="Nunito"/>
                <a:sym typeface="Nunito"/>
              </a:rPr>
              <a:t> </a:t>
            </a:r>
            <a:r>
              <a:rPr lang="es" sz="6000" b="1">
                <a:solidFill>
                  <a:srgbClr val="373131"/>
                </a:solidFill>
                <a:latin typeface="Nunito"/>
                <a:ea typeface="Nunito"/>
                <a:cs typeface="Nunito"/>
                <a:sym typeface="Nunito"/>
              </a:rPr>
              <a:t>Información de los datos</a:t>
            </a:r>
            <a:endParaRPr sz="6000" b="1">
              <a:solidFill>
                <a:srgbClr val="373131"/>
              </a:solidFill>
              <a:latin typeface="Nunito"/>
              <a:ea typeface="Nunito"/>
              <a:cs typeface="Nunito"/>
              <a:sym typeface="Nunito"/>
            </a:endParaRPr>
          </a:p>
          <a:p>
            <a:pPr marL="0" lvl="0" indent="0" algn="l" rtl="0">
              <a:lnSpc>
                <a:spcPct val="150000"/>
              </a:lnSpc>
              <a:spcBef>
                <a:spcPts val="1200"/>
              </a:spcBef>
              <a:spcAft>
                <a:spcPts val="0"/>
              </a:spcAft>
              <a:buNone/>
            </a:pPr>
            <a:r>
              <a:rPr lang="es" sz="6000">
                <a:solidFill>
                  <a:schemeClr val="accent5"/>
                </a:solidFill>
                <a:latin typeface="Nunito Black"/>
                <a:ea typeface="Nunito Black"/>
                <a:cs typeface="Nunito Black"/>
                <a:sym typeface="Nunito Black"/>
              </a:rPr>
              <a:t>4.</a:t>
            </a:r>
            <a:r>
              <a:rPr lang="es" sz="6000" b="1">
                <a:solidFill>
                  <a:schemeClr val="accent5"/>
                </a:solidFill>
                <a:latin typeface="Nunito"/>
                <a:ea typeface="Nunito"/>
                <a:cs typeface="Nunito"/>
                <a:sym typeface="Nunito"/>
              </a:rPr>
              <a:t> </a:t>
            </a:r>
            <a:r>
              <a:rPr lang="es" sz="6000" b="1">
                <a:solidFill>
                  <a:srgbClr val="373131"/>
                </a:solidFill>
                <a:latin typeface="Nunito"/>
                <a:ea typeface="Nunito"/>
                <a:cs typeface="Nunito"/>
                <a:sym typeface="Nunito"/>
              </a:rPr>
              <a:t>Análisis  Exploratorio</a:t>
            </a:r>
            <a:endParaRPr sz="6000" b="1">
              <a:solidFill>
                <a:srgbClr val="373131"/>
              </a:solidFill>
              <a:latin typeface="Nunito"/>
              <a:ea typeface="Nunito"/>
              <a:cs typeface="Nunito"/>
              <a:sym typeface="Nunito"/>
            </a:endParaRPr>
          </a:p>
          <a:p>
            <a:pPr marL="0" lvl="0" indent="0" algn="l" rtl="0">
              <a:lnSpc>
                <a:spcPct val="150000"/>
              </a:lnSpc>
              <a:spcBef>
                <a:spcPts val="1200"/>
              </a:spcBef>
              <a:spcAft>
                <a:spcPts val="0"/>
              </a:spcAft>
              <a:buNone/>
            </a:pPr>
            <a:r>
              <a:rPr lang="es" sz="5800">
                <a:solidFill>
                  <a:schemeClr val="accent5"/>
                </a:solidFill>
                <a:latin typeface="Nunito Black"/>
                <a:ea typeface="Nunito Black"/>
                <a:cs typeface="Nunito Black"/>
                <a:sym typeface="Nunito Black"/>
              </a:rPr>
              <a:t>5. </a:t>
            </a:r>
            <a:r>
              <a:rPr lang="es" sz="6200" b="1">
                <a:solidFill>
                  <a:srgbClr val="373131"/>
                </a:solidFill>
                <a:latin typeface="Nunito"/>
                <a:ea typeface="Nunito"/>
                <a:cs typeface="Nunito"/>
                <a:sym typeface="Nunito"/>
              </a:rPr>
              <a:t>Insights y conclusiones preliminares </a:t>
            </a:r>
            <a:endParaRPr sz="6600" b="1">
              <a:solidFill>
                <a:schemeClr val="accent5"/>
              </a:solidFill>
              <a:latin typeface="Nunito"/>
              <a:ea typeface="Nunito"/>
              <a:cs typeface="Nunito"/>
              <a:sym typeface="Nunito"/>
            </a:endParaRPr>
          </a:p>
          <a:p>
            <a:pPr marL="0" lvl="0" indent="0" algn="l" rtl="0">
              <a:spcBef>
                <a:spcPts val="1200"/>
              </a:spcBef>
              <a:spcAft>
                <a:spcPts val="0"/>
              </a:spcAft>
              <a:buNone/>
            </a:pPr>
            <a:endParaRPr sz="5400"/>
          </a:p>
          <a:p>
            <a:pPr marL="0" lvl="0" indent="0" algn="l" rtl="0">
              <a:spcBef>
                <a:spcPts val="1200"/>
              </a:spcBef>
              <a:spcAft>
                <a:spcPts val="0"/>
              </a:spcAft>
              <a:buNone/>
            </a:pPr>
            <a:endParaRPr sz="5400"/>
          </a:p>
          <a:p>
            <a:pPr marL="0" lvl="0" indent="0" algn="l" rtl="0">
              <a:spcBef>
                <a:spcPts val="1200"/>
              </a:spcBef>
              <a:spcAft>
                <a:spcPts val="0"/>
              </a:spcAft>
              <a:buNone/>
            </a:pPr>
            <a:endParaRPr sz="5400"/>
          </a:p>
          <a:p>
            <a:pPr marL="0" lvl="0" indent="0" algn="l" rtl="0">
              <a:spcBef>
                <a:spcPts val="1200"/>
              </a:spcBef>
              <a:spcAft>
                <a:spcPts val="0"/>
              </a:spcAft>
              <a:buNone/>
            </a:pPr>
            <a:r>
              <a:rPr lang="es" sz="5400"/>
              <a:t>   </a:t>
            </a:r>
            <a:endParaRPr sz="5400"/>
          </a:p>
          <a:p>
            <a:pPr marL="0" lvl="0" indent="0" algn="l" rtl="0">
              <a:spcBef>
                <a:spcPts val="1200"/>
              </a:spcBef>
              <a:spcAft>
                <a:spcPts val="0"/>
              </a:spcAft>
              <a:buNone/>
            </a:pPr>
            <a:endParaRPr sz="5400"/>
          </a:p>
          <a:p>
            <a:pPr marL="0" lvl="0" indent="0" algn="l" rtl="0">
              <a:spcBef>
                <a:spcPts val="1200"/>
              </a:spcBef>
              <a:spcAft>
                <a:spcPts val="0"/>
              </a:spcAft>
              <a:buNone/>
            </a:pPr>
            <a:r>
              <a:rPr lang="es" sz="5400"/>
              <a:t>   </a:t>
            </a:r>
            <a:endParaRPr sz="5400"/>
          </a:p>
          <a:p>
            <a:pPr marL="0" lvl="0" indent="0" algn="l" rtl="0">
              <a:spcBef>
                <a:spcPts val="1200"/>
              </a:spcBef>
              <a:spcAft>
                <a:spcPts val="0"/>
              </a:spcAft>
              <a:buNone/>
            </a:pPr>
            <a:r>
              <a:rPr lang="es" sz="5400"/>
              <a:t>  </a:t>
            </a:r>
            <a:endParaRPr sz="5400"/>
          </a:p>
          <a:p>
            <a:pPr marL="0" lvl="0" indent="0" algn="l" rtl="0">
              <a:spcBef>
                <a:spcPts val="1200"/>
              </a:spcBef>
              <a:spcAft>
                <a:spcPts val="0"/>
              </a:spcAft>
              <a:buNone/>
            </a:pPr>
            <a:r>
              <a:rPr lang="es" sz="5400"/>
              <a:t>   </a:t>
            </a:r>
            <a:endParaRPr sz="5400"/>
          </a:p>
          <a:p>
            <a:pPr marL="0" lvl="0" indent="0" algn="l" rtl="0">
              <a:spcBef>
                <a:spcPts val="1200"/>
              </a:spcBef>
              <a:spcAft>
                <a:spcPts val="0"/>
              </a:spcAft>
              <a:buNone/>
            </a:pPr>
            <a:r>
              <a:rPr lang="es" sz="5400"/>
              <a:t>   </a:t>
            </a:r>
            <a:endParaRPr sz="5400"/>
          </a:p>
          <a:p>
            <a:pPr marL="0" lvl="0" indent="0" algn="l" rtl="0">
              <a:spcBef>
                <a:spcPts val="1200"/>
              </a:spcBef>
              <a:spcAft>
                <a:spcPts val="0"/>
              </a:spcAft>
              <a:buNone/>
            </a:pPr>
            <a:endParaRPr sz="5400"/>
          </a:p>
          <a:p>
            <a:pPr marL="0" lvl="0" indent="0" algn="l" rtl="0">
              <a:spcBef>
                <a:spcPts val="1200"/>
              </a:spcBef>
              <a:spcAft>
                <a:spcPts val="0"/>
              </a:spcAft>
              <a:buNone/>
            </a:pPr>
            <a:endParaRPr sz="5400"/>
          </a:p>
          <a:p>
            <a:pPr marL="0" lvl="0" indent="0" algn="l" rtl="0">
              <a:spcBef>
                <a:spcPts val="1200"/>
              </a:spcBef>
              <a:spcAft>
                <a:spcPts val="0"/>
              </a:spcAft>
              <a:buNone/>
            </a:pPr>
            <a:endParaRPr sz="5400"/>
          </a:p>
          <a:p>
            <a:pPr marL="0" lvl="0" indent="0" algn="l" rtl="0">
              <a:spcBef>
                <a:spcPts val="1200"/>
              </a:spcBef>
              <a:spcAft>
                <a:spcPts val="0"/>
              </a:spcAft>
              <a:buNone/>
            </a:pPr>
            <a:endParaRPr sz="5400"/>
          </a:p>
          <a:p>
            <a:pPr marL="0" lvl="0" indent="0" algn="l" rtl="0">
              <a:spcBef>
                <a:spcPts val="1200"/>
              </a:spcBef>
              <a:spcAft>
                <a:spcPts val="0"/>
              </a:spcAft>
              <a:buNone/>
            </a:pPr>
            <a:endParaRPr sz="5400"/>
          </a:p>
          <a:p>
            <a:pPr marL="0" lvl="0" indent="0" algn="l" rtl="0">
              <a:spcBef>
                <a:spcPts val="1200"/>
              </a:spcBef>
              <a:spcAft>
                <a:spcPts val="0"/>
              </a:spcAft>
              <a:buNone/>
            </a:pPr>
            <a:endParaRPr sz="5400"/>
          </a:p>
          <a:p>
            <a:pPr marL="0" lvl="0" indent="0" algn="l" rtl="0">
              <a:spcBef>
                <a:spcPts val="1200"/>
              </a:spcBef>
              <a:spcAft>
                <a:spcPts val="0"/>
              </a:spcAft>
              <a:buNone/>
            </a:pPr>
            <a:endParaRPr sz="5400"/>
          </a:p>
          <a:p>
            <a:pPr marL="0" lvl="0" indent="0" algn="l" rtl="0">
              <a:spcBef>
                <a:spcPts val="1200"/>
              </a:spcBef>
              <a:spcAft>
                <a:spcPts val="0"/>
              </a:spcAft>
              <a:buNone/>
            </a:pPr>
            <a:endParaRPr sz="5400"/>
          </a:p>
          <a:p>
            <a:pPr marL="0" lvl="0" indent="0" algn="l" rtl="0">
              <a:spcBef>
                <a:spcPts val="1200"/>
              </a:spcBef>
              <a:spcAft>
                <a:spcPts val="0"/>
              </a:spcAft>
              <a:buNone/>
            </a:pPr>
            <a:endParaRPr/>
          </a:p>
          <a:p>
            <a:pPr marL="457200" lvl="0" indent="0" algn="l" rtl="0">
              <a:spcBef>
                <a:spcPts val="1200"/>
              </a:spcBef>
              <a:spcAft>
                <a:spcPts val="1200"/>
              </a:spcAft>
              <a:buNone/>
            </a:pPr>
            <a:endParaRPr/>
          </a:p>
        </p:txBody>
      </p:sp>
      <p:cxnSp>
        <p:nvCxnSpPr>
          <p:cNvPr id="63" name="Google Shape;63;p14"/>
          <p:cNvCxnSpPr/>
          <p:nvPr/>
        </p:nvCxnSpPr>
        <p:spPr>
          <a:xfrm>
            <a:off x="244325" y="977275"/>
            <a:ext cx="8589600" cy="12900"/>
          </a:xfrm>
          <a:prstGeom prst="straightConnector1">
            <a:avLst/>
          </a:prstGeom>
          <a:noFill/>
          <a:ln w="9525" cap="flat" cmpd="sng">
            <a:solidFill>
              <a:srgbClr val="666666"/>
            </a:solidFill>
            <a:prstDash val="solid"/>
            <a:round/>
            <a:headEnd type="oval" w="med" len="med"/>
            <a:tailEnd type="none" w="med" len="med"/>
          </a:ln>
        </p:spPr>
      </p:cxnSp>
      <p:pic>
        <p:nvPicPr>
          <p:cNvPr id="64" name="Google Shape;64;p14"/>
          <p:cNvPicPr preferRelativeResize="0"/>
          <p:nvPr/>
        </p:nvPicPr>
        <p:blipFill>
          <a:blip r:embed="rId3">
            <a:alphaModFix/>
          </a:blip>
          <a:stretch>
            <a:fillRect/>
          </a:stretch>
        </p:blipFill>
        <p:spPr>
          <a:xfrm>
            <a:off x="5472375" y="1272850"/>
            <a:ext cx="2841424" cy="2597801"/>
          </a:xfrm>
          <a:prstGeom prst="rect">
            <a:avLst/>
          </a:prstGeom>
          <a:noFill/>
          <a:ln>
            <a:noFill/>
          </a:ln>
        </p:spPr>
      </p:pic>
      <p:pic>
        <p:nvPicPr>
          <p:cNvPr id="65" name="Google Shape;65;p14"/>
          <p:cNvPicPr preferRelativeResize="0"/>
          <p:nvPr/>
        </p:nvPicPr>
        <p:blipFill>
          <a:blip r:embed="rId4">
            <a:alphaModFix/>
          </a:blip>
          <a:stretch>
            <a:fillRect/>
          </a:stretch>
        </p:blipFill>
        <p:spPr>
          <a:xfrm>
            <a:off x="3510950" y="335500"/>
            <a:ext cx="525000" cy="525000"/>
          </a:xfrm>
          <a:prstGeom prst="rect">
            <a:avLst/>
          </a:prstGeom>
          <a:noFill/>
          <a:ln>
            <a:noFill/>
          </a:ln>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5"/>
          <p:cNvSpPr txBox="1">
            <a:spLocks noGrp="1"/>
          </p:cNvSpPr>
          <p:nvPr>
            <p:ph type="title"/>
          </p:nvPr>
        </p:nvSpPr>
        <p:spPr>
          <a:xfrm>
            <a:off x="375000" y="179950"/>
            <a:ext cx="8457300" cy="5250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200"/>
              </a:spcAft>
              <a:buClr>
                <a:schemeClr val="dk1"/>
              </a:buClr>
              <a:buSzPts val="990"/>
              <a:buFont typeface="Arial"/>
              <a:buNone/>
            </a:pPr>
            <a:r>
              <a:rPr lang="es" sz="2220">
                <a:solidFill>
                  <a:srgbClr val="373131"/>
                </a:solidFill>
                <a:highlight>
                  <a:srgbClr val="EAD1DC"/>
                </a:highlight>
                <a:latin typeface="Nunito ExtraBold"/>
                <a:ea typeface="Nunito ExtraBold"/>
                <a:cs typeface="Nunito ExtraBold"/>
                <a:sym typeface="Nunito ExtraBold"/>
              </a:rPr>
              <a:t>Contexto</a:t>
            </a:r>
            <a:endParaRPr sz="100">
              <a:solidFill>
                <a:srgbClr val="373131"/>
              </a:solidFill>
              <a:highlight>
                <a:srgbClr val="EAD1DC"/>
              </a:highlight>
              <a:latin typeface="Nunito ExtraBold"/>
              <a:ea typeface="Nunito ExtraBold"/>
              <a:cs typeface="Nunito ExtraBold"/>
              <a:sym typeface="Nunito ExtraBold"/>
            </a:endParaRPr>
          </a:p>
        </p:txBody>
      </p:sp>
      <p:sp>
        <p:nvSpPr>
          <p:cNvPr id="71" name="Google Shape;71;p15"/>
          <p:cNvSpPr txBox="1">
            <a:spLocks noGrp="1"/>
          </p:cNvSpPr>
          <p:nvPr>
            <p:ph type="body" idx="1"/>
          </p:nvPr>
        </p:nvSpPr>
        <p:spPr>
          <a:xfrm>
            <a:off x="385950" y="809800"/>
            <a:ext cx="7619700" cy="2700600"/>
          </a:xfrm>
          <a:prstGeom prst="rect">
            <a:avLst/>
          </a:prstGeom>
        </p:spPr>
        <p:txBody>
          <a:bodyPr spcFirstLastPara="1" wrap="square" lIns="91425" tIns="91425" rIns="91425" bIns="91425" anchor="t" anchorCtr="0">
            <a:normAutofit fontScale="25000" lnSpcReduction="20000"/>
          </a:bodyPr>
          <a:lstStyle/>
          <a:p>
            <a:pPr marL="0" lvl="0" indent="0" algn="just" rtl="0">
              <a:spcBef>
                <a:spcPts val="0"/>
              </a:spcBef>
              <a:spcAft>
                <a:spcPts val="0"/>
              </a:spcAft>
              <a:buNone/>
            </a:pPr>
            <a:r>
              <a:rPr lang="es" sz="3525" b="1" dirty="0">
                <a:latin typeface="Nunito"/>
                <a:ea typeface="Nunito"/>
                <a:cs typeface="Nunito"/>
                <a:sym typeface="Nunito"/>
              </a:rPr>
              <a:t>Una  Tienda  grande de venta minorista de alimentos y bebidas, está planeando una campaña de ventas de fin de año. </a:t>
            </a:r>
            <a:endParaRPr sz="3525" b="1" dirty="0">
              <a:latin typeface="Nunito"/>
              <a:ea typeface="Nunito"/>
              <a:cs typeface="Nunito"/>
              <a:sym typeface="Nunito"/>
            </a:endParaRPr>
          </a:p>
          <a:p>
            <a:pPr marL="0" lvl="0" indent="0" algn="just" rtl="0">
              <a:spcBef>
                <a:spcPts val="1200"/>
              </a:spcBef>
              <a:spcAft>
                <a:spcPts val="0"/>
              </a:spcAft>
              <a:buNone/>
            </a:pPr>
            <a:r>
              <a:rPr lang="es" sz="3525" b="1" dirty="0">
                <a:latin typeface="Nunito"/>
                <a:ea typeface="Nunito"/>
                <a:cs typeface="Nunito"/>
                <a:sym typeface="Nunito"/>
              </a:rPr>
              <a:t>Esta campaña consiste en lanzar una nueva oferta: una membresía dorada por sólo usd 499, que otorga un 20% de descuento en todas las compras, Esa misma membresía, habitualmente durante otros días, tiene un precio de usd 999.</a:t>
            </a:r>
            <a:endParaRPr sz="3525" b="1" dirty="0">
              <a:latin typeface="Nunito"/>
              <a:ea typeface="Nunito"/>
              <a:cs typeface="Nunito"/>
              <a:sym typeface="Nunito"/>
            </a:endParaRPr>
          </a:p>
          <a:p>
            <a:pPr marL="0" lvl="0" indent="0" algn="just" rtl="0">
              <a:spcBef>
                <a:spcPts val="1200"/>
              </a:spcBef>
              <a:spcAft>
                <a:spcPts val="0"/>
              </a:spcAft>
              <a:buNone/>
            </a:pPr>
            <a:r>
              <a:rPr lang="es" sz="3525" b="1" dirty="0">
                <a:latin typeface="Nunito"/>
                <a:ea typeface="Nunito"/>
                <a:cs typeface="Nunito"/>
                <a:sym typeface="Nunito"/>
              </a:rPr>
              <a:t>Esta campaña sería válida sólo para clientes existentes, y se está planificando realizarla a través de llamados telefónicos a ellos.</a:t>
            </a:r>
            <a:endParaRPr sz="3525" b="1" dirty="0">
              <a:latin typeface="Nunito"/>
              <a:ea typeface="Nunito"/>
              <a:cs typeface="Nunito"/>
              <a:sym typeface="Nunito"/>
            </a:endParaRPr>
          </a:p>
          <a:p>
            <a:pPr marL="0" lvl="0" indent="0" algn="just" rtl="0">
              <a:spcBef>
                <a:spcPts val="1200"/>
              </a:spcBef>
              <a:spcAft>
                <a:spcPts val="0"/>
              </a:spcAft>
              <a:buNone/>
            </a:pPr>
            <a:r>
              <a:rPr lang="es" sz="3525" b="1" dirty="0">
                <a:latin typeface="Nunito"/>
                <a:ea typeface="Nunito"/>
                <a:cs typeface="Nunito"/>
                <a:sym typeface="Nunito"/>
              </a:rPr>
              <a:t>La Gerencia General considera que la mejor manera de reducir el costo de la campaña es hacer un modelo predictivo que clasifique a los clientes que podrían comprar la oferta.</a:t>
            </a:r>
            <a:endParaRPr sz="3525" b="1" dirty="0">
              <a:latin typeface="Nunito"/>
              <a:ea typeface="Nunito"/>
              <a:cs typeface="Nunito"/>
              <a:sym typeface="Nunito"/>
            </a:endParaRPr>
          </a:p>
          <a:p>
            <a:pPr marL="0" lvl="0" indent="0" algn="just" rtl="0">
              <a:spcBef>
                <a:spcPts val="1200"/>
              </a:spcBef>
              <a:spcAft>
                <a:spcPts val="0"/>
              </a:spcAft>
              <a:buNone/>
            </a:pPr>
            <a:r>
              <a:rPr lang="es" sz="3525" b="1" dirty="0">
                <a:latin typeface="Nunito"/>
                <a:ea typeface="Nunito"/>
                <a:cs typeface="Nunito"/>
                <a:sym typeface="Nunito"/>
              </a:rPr>
              <a:t>Definición del objetivo: se le ha encargado al Departamento de Marketing que trabaje en conjunto con los profesionales indicados, para  predecir la probabilidad de que el cliente dé una respuesta positiva e identificar los diferentes factores que afectan la respuesta del cliente.</a:t>
            </a:r>
            <a:endParaRPr sz="3525" b="1" dirty="0">
              <a:latin typeface="Nunito"/>
              <a:ea typeface="Nunito"/>
              <a:cs typeface="Nunito"/>
              <a:sym typeface="Nunito"/>
            </a:endParaRPr>
          </a:p>
          <a:p>
            <a:pPr marL="0" lvl="0" indent="0" algn="just" rtl="0">
              <a:spcBef>
                <a:spcPts val="1200"/>
              </a:spcBef>
              <a:spcAft>
                <a:spcPts val="0"/>
              </a:spcAft>
              <a:buNone/>
            </a:pPr>
            <a:r>
              <a:rPr lang="es" sz="3525" b="1" dirty="0">
                <a:latin typeface="Nunito"/>
                <a:ea typeface="Nunito"/>
                <a:cs typeface="Nunito"/>
                <a:sym typeface="Nunito"/>
              </a:rPr>
              <a:t>Problema Comercial : se analizarán los datos proporcionados para identificar estos factores y luego construir un modelo de predicción para ver la probabilidad de que el cliente dé una respuesta positiva.</a:t>
            </a:r>
            <a:endParaRPr sz="3525" b="1" dirty="0">
              <a:latin typeface="Nunito"/>
              <a:ea typeface="Nunito"/>
              <a:cs typeface="Nunito"/>
              <a:sym typeface="Nunito"/>
            </a:endParaRPr>
          </a:p>
          <a:p>
            <a:pPr marL="0" lvl="0" indent="0" algn="just" rtl="0">
              <a:spcBef>
                <a:spcPts val="1200"/>
              </a:spcBef>
              <a:spcAft>
                <a:spcPts val="0"/>
              </a:spcAft>
              <a:buNone/>
            </a:pPr>
            <a:r>
              <a:rPr lang="es" sz="3525" b="1" dirty="0">
                <a:latin typeface="Nunito"/>
                <a:ea typeface="Nunito"/>
                <a:cs typeface="Nunito"/>
                <a:sym typeface="Nunito"/>
              </a:rPr>
              <a:t>Contexto analítico: se utilizarán los datos en un archivo CSV  (ubicado en un repositorio de Github) con los detalles de los clientes existentes inscriptos en la Tienda desde 2012 al 2014 inclusive.Los datos del Dataset fueron recopilados durante la campaña del año pasado.</a:t>
            </a:r>
            <a:endParaRPr sz="3525" b="1" dirty="0">
              <a:latin typeface="Nunito"/>
              <a:ea typeface="Nunito"/>
              <a:cs typeface="Nunito"/>
              <a:sym typeface="Nunito"/>
            </a:endParaRPr>
          </a:p>
          <a:p>
            <a:pPr marL="0" lvl="0" indent="0" algn="l" rtl="0">
              <a:spcBef>
                <a:spcPts val="1200"/>
              </a:spcBef>
              <a:spcAft>
                <a:spcPts val="0"/>
              </a:spcAft>
              <a:buClr>
                <a:schemeClr val="dk1"/>
              </a:buClr>
              <a:buSzPts val="275"/>
              <a:buFont typeface="Arial"/>
              <a:buNone/>
            </a:pPr>
            <a:r>
              <a:rPr lang="es" sz="8800" dirty="0">
                <a:solidFill>
                  <a:schemeClr val="dk1"/>
                </a:solidFill>
                <a:highlight>
                  <a:srgbClr val="EAD1DC"/>
                </a:highlight>
                <a:latin typeface="Nunito ExtraBold"/>
                <a:ea typeface="Nunito ExtraBold"/>
                <a:cs typeface="Nunito ExtraBold"/>
                <a:sym typeface="Nunito ExtraBold"/>
              </a:rPr>
              <a:t>Audiencia  </a:t>
            </a:r>
            <a:endParaRPr sz="2325" dirty="0">
              <a:solidFill>
                <a:schemeClr val="dk1"/>
              </a:solidFill>
              <a:latin typeface="Nunito ExtraBold"/>
              <a:ea typeface="Nunito ExtraBold"/>
              <a:cs typeface="Nunito ExtraBold"/>
              <a:sym typeface="Nunito ExtraBold"/>
            </a:endParaRPr>
          </a:p>
          <a:p>
            <a:pPr marL="0" lvl="0" indent="0" algn="l" rtl="0">
              <a:spcBef>
                <a:spcPts val="1200"/>
              </a:spcBef>
              <a:spcAft>
                <a:spcPts val="0"/>
              </a:spcAft>
              <a:buClr>
                <a:schemeClr val="dk1"/>
              </a:buClr>
              <a:buSzPts val="247"/>
              <a:buFont typeface="Arial"/>
              <a:buNone/>
            </a:pPr>
            <a:endParaRPr sz="10400" dirty="0">
              <a:solidFill>
                <a:srgbClr val="373131"/>
              </a:solidFill>
              <a:latin typeface="Oswald Medium"/>
              <a:ea typeface="Oswald Medium"/>
              <a:cs typeface="Oswald Medium"/>
              <a:sym typeface="Oswald Medium"/>
            </a:endParaRPr>
          </a:p>
          <a:p>
            <a:pPr marL="0" lvl="0" indent="0" algn="l" rtl="0">
              <a:spcBef>
                <a:spcPts val="1200"/>
              </a:spcBef>
              <a:spcAft>
                <a:spcPts val="0"/>
              </a:spcAft>
              <a:buNone/>
            </a:pPr>
            <a:endParaRPr sz="4325" b="1" dirty="0">
              <a:latin typeface="Oswald"/>
              <a:ea typeface="Oswald"/>
              <a:cs typeface="Oswald"/>
              <a:sym typeface="Oswald"/>
            </a:endParaRPr>
          </a:p>
          <a:p>
            <a:pPr marL="0" lvl="0" indent="0" algn="l" rtl="0">
              <a:spcBef>
                <a:spcPts val="1200"/>
              </a:spcBef>
              <a:spcAft>
                <a:spcPts val="0"/>
              </a:spcAft>
              <a:buNone/>
            </a:pPr>
            <a:endParaRPr sz="4325" dirty="0">
              <a:latin typeface="Oswald Medium"/>
              <a:ea typeface="Oswald Medium"/>
              <a:cs typeface="Oswald Medium"/>
              <a:sym typeface="Oswald Medium"/>
            </a:endParaRPr>
          </a:p>
          <a:p>
            <a:pPr marL="0" lvl="0" indent="0" algn="l" rtl="0">
              <a:spcBef>
                <a:spcPts val="1200"/>
              </a:spcBef>
              <a:spcAft>
                <a:spcPts val="0"/>
              </a:spcAft>
              <a:buNone/>
            </a:pPr>
            <a:endParaRPr sz="4325" dirty="0">
              <a:latin typeface="Oswald Medium"/>
              <a:ea typeface="Oswald Medium"/>
              <a:cs typeface="Oswald Medium"/>
              <a:sym typeface="Oswald Medium"/>
            </a:endParaRPr>
          </a:p>
          <a:p>
            <a:pPr marL="0" lvl="0" indent="0" algn="l" rtl="0">
              <a:spcBef>
                <a:spcPts val="1200"/>
              </a:spcBef>
              <a:spcAft>
                <a:spcPts val="1200"/>
              </a:spcAft>
              <a:buNone/>
            </a:pPr>
            <a:endParaRPr dirty="0"/>
          </a:p>
        </p:txBody>
      </p:sp>
      <p:cxnSp>
        <p:nvCxnSpPr>
          <p:cNvPr id="72" name="Google Shape;72;p15"/>
          <p:cNvCxnSpPr/>
          <p:nvPr/>
        </p:nvCxnSpPr>
        <p:spPr>
          <a:xfrm>
            <a:off x="290100" y="738013"/>
            <a:ext cx="8563800" cy="38700"/>
          </a:xfrm>
          <a:prstGeom prst="straightConnector1">
            <a:avLst/>
          </a:prstGeom>
          <a:noFill/>
          <a:ln w="9525" cap="flat" cmpd="sng">
            <a:solidFill>
              <a:srgbClr val="666666"/>
            </a:solidFill>
            <a:prstDash val="solid"/>
            <a:round/>
            <a:headEnd type="oval" w="med" len="med"/>
            <a:tailEnd type="none" w="med" len="med"/>
          </a:ln>
        </p:spPr>
      </p:cxnSp>
      <p:cxnSp>
        <p:nvCxnSpPr>
          <p:cNvPr id="73" name="Google Shape;73;p15"/>
          <p:cNvCxnSpPr/>
          <p:nvPr/>
        </p:nvCxnSpPr>
        <p:spPr>
          <a:xfrm>
            <a:off x="290100" y="4078014"/>
            <a:ext cx="8542200" cy="27558"/>
          </a:xfrm>
          <a:prstGeom prst="straightConnector1">
            <a:avLst/>
          </a:prstGeom>
          <a:noFill/>
          <a:ln w="9525" cap="flat" cmpd="sng">
            <a:solidFill>
              <a:srgbClr val="666666"/>
            </a:solidFill>
            <a:prstDash val="solid"/>
            <a:round/>
            <a:headEnd type="oval" w="med" len="med"/>
            <a:tailEnd type="none" w="med" len="med"/>
          </a:ln>
        </p:spPr>
      </p:cxnSp>
      <p:sp>
        <p:nvSpPr>
          <p:cNvPr id="74" name="Google Shape;74;p15"/>
          <p:cNvSpPr txBox="1"/>
          <p:nvPr/>
        </p:nvSpPr>
        <p:spPr>
          <a:xfrm>
            <a:off x="375000" y="4078014"/>
            <a:ext cx="8489850" cy="227136"/>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200"/>
              </a:spcAft>
              <a:buClr>
                <a:schemeClr val="dk1"/>
              </a:buClr>
              <a:buSzPts val="1100"/>
              <a:buFont typeface="Arial"/>
              <a:buNone/>
            </a:pPr>
            <a:r>
              <a:rPr lang="es" sz="900" b="1" dirty="0">
                <a:solidFill>
                  <a:schemeClr val="dk2"/>
                </a:solidFill>
                <a:latin typeface="Nunito"/>
                <a:ea typeface="Nunito"/>
                <a:cs typeface="Nunito"/>
                <a:sym typeface="Nunito"/>
              </a:rPr>
              <a:t>Este análisis está dirigido a la Gerencia del Departamento de Marketing  y a la Gerencia General de la Tienda.</a:t>
            </a:r>
            <a:endParaRPr sz="900" b="1" dirty="0">
              <a:latin typeface="Nunito"/>
              <a:ea typeface="Nunito"/>
              <a:cs typeface="Nunito"/>
              <a:sym typeface="Nunito"/>
            </a:endParaRPr>
          </a:p>
        </p:txBody>
      </p:sp>
      <p:pic>
        <p:nvPicPr>
          <p:cNvPr id="75" name="Google Shape;75;p15"/>
          <p:cNvPicPr preferRelativeResize="0"/>
          <p:nvPr/>
        </p:nvPicPr>
        <p:blipFill>
          <a:blip r:embed="rId3">
            <a:alphaModFix/>
          </a:blip>
          <a:stretch>
            <a:fillRect/>
          </a:stretch>
        </p:blipFill>
        <p:spPr>
          <a:xfrm>
            <a:off x="1786450" y="179950"/>
            <a:ext cx="525000" cy="525000"/>
          </a:xfrm>
          <a:prstGeom prst="rect">
            <a:avLst/>
          </a:prstGeom>
          <a:noFill/>
          <a:ln>
            <a:noFill/>
          </a:ln>
        </p:spPr>
      </p:pic>
      <p:pic>
        <p:nvPicPr>
          <p:cNvPr id="76" name="Google Shape;76;p15"/>
          <p:cNvPicPr preferRelativeResize="0"/>
          <p:nvPr/>
        </p:nvPicPr>
        <p:blipFill>
          <a:blip r:embed="rId3">
            <a:alphaModFix/>
          </a:blip>
          <a:stretch>
            <a:fillRect/>
          </a:stretch>
        </p:blipFill>
        <p:spPr>
          <a:xfrm>
            <a:off x="1917829" y="3543487"/>
            <a:ext cx="525000" cy="525000"/>
          </a:xfrm>
          <a:prstGeom prst="rect">
            <a:avLst/>
          </a:prstGeom>
          <a:noFill/>
          <a:ln>
            <a:noFill/>
          </a:ln>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Google Shape;81;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Clr>
                <a:schemeClr val="dk1"/>
              </a:buClr>
              <a:buSzPts val="891"/>
              <a:buFont typeface="Arial"/>
              <a:buNone/>
            </a:pPr>
            <a:r>
              <a:rPr lang="es" sz="2158">
                <a:highlight>
                  <a:srgbClr val="EAD1DC"/>
                </a:highlight>
                <a:latin typeface="Nunito ExtraBold"/>
                <a:ea typeface="Nunito ExtraBold"/>
                <a:cs typeface="Nunito ExtraBold"/>
                <a:sym typeface="Nunito ExtraBold"/>
              </a:rPr>
              <a:t>Preguntas a responder</a:t>
            </a:r>
            <a:endParaRPr sz="2320">
              <a:latin typeface="Nunito ExtraBold"/>
              <a:ea typeface="Nunito ExtraBold"/>
              <a:cs typeface="Nunito ExtraBold"/>
              <a:sym typeface="Nunito ExtraBold"/>
            </a:endParaRPr>
          </a:p>
        </p:txBody>
      </p:sp>
      <p:sp>
        <p:nvSpPr>
          <p:cNvPr id="82" name="Google Shape;82;p16"/>
          <p:cNvSpPr txBox="1">
            <a:spLocks noGrp="1"/>
          </p:cNvSpPr>
          <p:nvPr>
            <p:ph type="body" idx="1"/>
          </p:nvPr>
        </p:nvSpPr>
        <p:spPr>
          <a:xfrm>
            <a:off x="311700" y="1152475"/>
            <a:ext cx="7977300" cy="3416400"/>
          </a:xfrm>
          <a:prstGeom prst="rect">
            <a:avLst/>
          </a:prstGeom>
        </p:spPr>
        <p:txBody>
          <a:bodyPr spcFirstLastPara="1" wrap="square" lIns="91425" tIns="91425" rIns="91425" bIns="91425" anchor="t" anchorCtr="0">
            <a:normAutofit fontScale="47500" lnSpcReduction="20000"/>
          </a:bodyPr>
          <a:lstStyle/>
          <a:p>
            <a:pPr marL="457200" lvl="0" indent="-289242" algn="just" rtl="0">
              <a:spcBef>
                <a:spcPts val="0"/>
              </a:spcBef>
              <a:spcAft>
                <a:spcPts val="0"/>
              </a:spcAft>
              <a:buClr>
                <a:srgbClr val="413C3C"/>
              </a:buClr>
              <a:buSzPct val="100000"/>
              <a:buFont typeface="Nunito"/>
              <a:buChar char="➔"/>
            </a:pPr>
            <a:r>
              <a:rPr lang="es" sz="2010" b="1">
                <a:solidFill>
                  <a:srgbClr val="413C3C"/>
                </a:solidFill>
                <a:latin typeface="Nunito"/>
                <a:ea typeface="Nunito"/>
                <a:cs typeface="Nunito"/>
                <a:sym typeface="Nunito"/>
              </a:rPr>
              <a:t>¿Cuál es el segmento de clientes existentes con mayor probabilidad de aceptar la oferta de la Campaña de la Tienda?</a:t>
            </a:r>
            <a:endParaRPr sz="2010" b="1">
              <a:solidFill>
                <a:srgbClr val="413C3C"/>
              </a:solidFill>
              <a:latin typeface="Nunito"/>
              <a:ea typeface="Nunito"/>
              <a:cs typeface="Nunito"/>
              <a:sym typeface="Nunito"/>
            </a:endParaRPr>
          </a:p>
          <a:p>
            <a:pPr marL="457200" lvl="0" indent="0" algn="just" rtl="0">
              <a:spcBef>
                <a:spcPts val="1200"/>
              </a:spcBef>
              <a:spcAft>
                <a:spcPts val="0"/>
              </a:spcAft>
              <a:buNone/>
            </a:pPr>
            <a:endParaRPr>
              <a:solidFill>
                <a:srgbClr val="413C3C"/>
              </a:solidFill>
              <a:latin typeface="Oswald SemiBold"/>
              <a:ea typeface="Oswald SemiBold"/>
              <a:cs typeface="Oswald SemiBold"/>
              <a:sym typeface="Oswald SemiBold"/>
            </a:endParaRPr>
          </a:p>
          <a:p>
            <a:pPr marL="914400" lvl="1" indent="-287487" algn="just" rtl="0">
              <a:lnSpc>
                <a:spcPct val="200000"/>
              </a:lnSpc>
              <a:spcBef>
                <a:spcPts val="1200"/>
              </a:spcBef>
              <a:spcAft>
                <a:spcPts val="0"/>
              </a:spcAft>
              <a:buClr>
                <a:srgbClr val="373131"/>
              </a:buClr>
              <a:buSzPct val="100000"/>
              <a:buFont typeface="Nunito"/>
              <a:buChar char="◆"/>
            </a:pPr>
            <a:r>
              <a:rPr lang="es" sz="1952" b="1">
                <a:solidFill>
                  <a:srgbClr val="373131"/>
                </a:solidFill>
                <a:latin typeface="Nunito"/>
                <a:ea typeface="Nunito"/>
                <a:cs typeface="Nunito"/>
                <a:sym typeface="Nunito"/>
              </a:rPr>
              <a:t>¿Cuál es el porcentaje de clientes que han aceptado ofertas de campañas anteriores?</a:t>
            </a:r>
            <a:endParaRPr sz="1952" b="1">
              <a:solidFill>
                <a:srgbClr val="373131"/>
              </a:solidFill>
              <a:latin typeface="Nunito"/>
              <a:ea typeface="Nunito"/>
              <a:cs typeface="Nunito"/>
              <a:sym typeface="Nunito"/>
            </a:endParaRPr>
          </a:p>
          <a:p>
            <a:pPr marL="914400" lvl="1" indent="-287487" algn="just" rtl="0">
              <a:lnSpc>
                <a:spcPct val="200000"/>
              </a:lnSpc>
              <a:spcBef>
                <a:spcPts val="0"/>
              </a:spcBef>
              <a:spcAft>
                <a:spcPts val="0"/>
              </a:spcAft>
              <a:buClr>
                <a:srgbClr val="373131"/>
              </a:buClr>
              <a:buSzPct val="100000"/>
              <a:buFont typeface="Nunito"/>
              <a:buChar char="◆"/>
            </a:pPr>
            <a:r>
              <a:rPr lang="es" sz="1952" b="1">
                <a:solidFill>
                  <a:srgbClr val="373131"/>
                </a:solidFill>
                <a:latin typeface="Nunito"/>
                <a:ea typeface="Nunito"/>
                <a:cs typeface="Nunito"/>
                <a:sym typeface="Nunito"/>
              </a:rPr>
              <a:t>¿Cuáles son las variables demográficas de los clientes y qué relación tienen con su respuesta a ofertas anteriores?</a:t>
            </a:r>
            <a:endParaRPr sz="1952" b="1">
              <a:solidFill>
                <a:srgbClr val="373131"/>
              </a:solidFill>
              <a:latin typeface="Nunito"/>
              <a:ea typeface="Nunito"/>
              <a:cs typeface="Nunito"/>
              <a:sym typeface="Nunito"/>
            </a:endParaRPr>
          </a:p>
          <a:p>
            <a:pPr marL="914400" lvl="1" indent="-287487" algn="just" rtl="0">
              <a:lnSpc>
                <a:spcPct val="200000"/>
              </a:lnSpc>
              <a:spcBef>
                <a:spcPts val="0"/>
              </a:spcBef>
              <a:spcAft>
                <a:spcPts val="0"/>
              </a:spcAft>
              <a:buClr>
                <a:srgbClr val="373131"/>
              </a:buClr>
              <a:buSzPct val="100000"/>
              <a:buFont typeface="Nunito"/>
              <a:buChar char="◆"/>
            </a:pPr>
            <a:r>
              <a:rPr lang="es" sz="1952" b="1">
                <a:solidFill>
                  <a:srgbClr val="373131"/>
                </a:solidFill>
                <a:latin typeface="Nunito"/>
                <a:ea typeface="Nunito"/>
                <a:cs typeface="Nunito"/>
                <a:sym typeface="Nunito"/>
              </a:rPr>
              <a:t>¿Cuáles son los canales de compra más elegidos por los clientes?</a:t>
            </a:r>
            <a:endParaRPr sz="1952" b="1">
              <a:solidFill>
                <a:srgbClr val="373131"/>
              </a:solidFill>
              <a:latin typeface="Nunito"/>
              <a:ea typeface="Nunito"/>
              <a:cs typeface="Nunito"/>
              <a:sym typeface="Nunito"/>
            </a:endParaRPr>
          </a:p>
          <a:p>
            <a:pPr marL="914400" lvl="1" indent="-287487" algn="just" rtl="0">
              <a:lnSpc>
                <a:spcPct val="200000"/>
              </a:lnSpc>
              <a:spcBef>
                <a:spcPts val="0"/>
              </a:spcBef>
              <a:spcAft>
                <a:spcPts val="0"/>
              </a:spcAft>
              <a:buClr>
                <a:srgbClr val="373131"/>
              </a:buClr>
              <a:buSzPct val="100000"/>
              <a:buFont typeface="Nunito"/>
              <a:buChar char="◆"/>
            </a:pPr>
            <a:r>
              <a:rPr lang="es" sz="1952" b="1">
                <a:solidFill>
                  <a:srgbClr val="373131"/>
                </a:solidFill>
                <a:latin typeface="Nunito"/>
                <a:ea typeface="Nunito"/>
                <a:cs typeface="Nunito"/>
                <a:sym typeface="Nunito"/>
              </a:rPr>
              <a:t>¿Cuáles son los tipos de productos de mayor consumo?</a:t>
            </a:r>
            <a:endParaRPr sz="1952" b="1">
              <a:solidFill>
                <a:srgbClr val="373131"/>
              </a:solidFill>
              <a:latin typeface="Nunito"/>
              <a:ea typeface="Nunito"/>
              <a:cs typeface="Nunito"/>
              <a:sym typeface="Nunito"/>
            </a:endParaRPr>
          </a:p>
          <a:p>
            <a:pPr marL="914400" lvl="1" indent="-287487" algn="just" rtl="0">
              <a:lnSpc>
                <a:spcPct val="200000"/>
              </a:lnSpc>
              <a:spcBef>
                <a:spcPts val="0"/>
              </a:spcBef>
              <a:spcAft>
                <a:spcPts val="0"/>
              </a:spcAft>
              <a:buClr>
                <a:srgbClr val="373131"/>
              </a:buClr>
              <a:buSzPct val="100000"/>
              <a:buFont typeface="Nunito"/>
              <a:buChar char="◆"/>
            </a:pPr>
            <a:r>
              <a:rPr lang="es" sz="1952" b="1">
                <a:solidFill>
                  <a:srgbClr val="373131"/>
                </a:solidFill>
                <a:latin typeface="Nunito"/>
                <a:ea typeface="Nunito"/>
                <a:cs typeface="Nunito"/>
                <a:sym typeface="Nunito"/>
              </a:rPr>
              <a:t>¿Cuál es el comportamiento digital de los clientes?</a:t>
            </a:r>
            <a:endParaRPr sz="1952" b="1">
              <a:solidFill>
                <a:srgbClr val="373131"/>
              </a:solidFill>
              <a:latin typeface="Nunito"/>
              <a:ea typeface="Nunito"/>
              <a:cs typeface="Nunito"/>
              <a:sym typeface="Nunito"/>
            </a:endParaRPr>
          </a:p>
          <a:p>
            <a:pPr marL="914400" lvl="1" indent="-287487" algn="just" rtl="0">
              <a:lnSpc>
                <a:spcPct val="200000"/>
              </a:lnSpc>
              <a:spcBef>
                <a:spcPts val="0"/>
              </a:spcBef>
              <a:spcAft>
                <a:spcPts val="0"/>
              </a:spcAft>
              <a:buClr>
                <a:srgbClr val="373131"/>
              </a:buClr>
              <a:buSzPct val="100000"/>
              <a:buFont typeface="Nunito"/>
              <a:buChar char="◆"/>
            </a:pPr>
            <a:r>
              <a:rPr lang="es" sz="1952" b="1">
                <a:solidFill>
                  <a:srgbClr val="373131"/>
                </a:solidFill>
                <a:latin typeface="Nunito"/>
                <a:ea typeface="Nunito"/>
                <a:cs typeface="Nunito"/>
                <a:sym typeface="Nunito"/>
              </a:rPr>
              <a:t>¿Qué correlación tienen estas variables de compras y productos con la aceptación de ofertas ?</a:t>
            </a:r>
            <a:endParaRPr sz="1952" b="1">
              <a:solidFill>
                <a:srgbClr val="373131"/>
              </a:solidFill>
              <a:latin typeface="Nunito"/>
              <a:ea typeface="Nunito"/>
              <a:cs typeface="Nunito"/>
              <a:sym typeface="Nunito"/>
            </a:endParaRPr>
          </a:p>
          <a:p>
            <a:pPr marL="914400" lvl="1" indent="-287487" algn="just" rtl="0">
              <a:lnSpc>
                <a:spcPct val="200000"/>
              </a:lnSpc>
              <a:spcBef>
                <a:spcPts val="0"/>
              </a:spcBef>
              <a:spcAft>
                <a:spcPts val="0"/>
              </a:spcAft>
              <a:buClr>
                <a:srgbClr val="373131"/>
              </a:buClr>
              <a:buSzPct val="100000"/>
              <a:buFont typeface="Nunito"/>
              <a:buChar char="◆"/>
            </a:pPr>
            <a:r>
              <a:rPr lang="es" sz="1952" b="1">
                <a:solidFill>
                  <a:srgbClr val="373131"/>
                </a:solidFill>
                <a:latin typeface="Nunito"/>
                <a:ea typeface="Nunito"/>
                <a:cs typeface="Nunito"/>
                <a:sym typeface="Nunito"/>
              </a:rPr>
              <a:t>¿Cuáles son las variables más importantes a tener en cuenta para detectar el segmento de clientes que más probablemente  aceptará la oferta a lanzar en esta campaña de fin de año?</a:t>
            </a:r>
            <a:endParaRPr sz="1952" b="1">
              <a:solidFill>
                <a:srgbClr val="373131"/>
              </a:solidFill>
              <a:latin typeface="Nunito"/>
              <a:ea typeface="Nunito"/>
              <a:cs typeface="Nunito"/>
              <a:sym typeface="Nunito"/>
            </a:endParaRPr>
          </a:p>
          <a:p>
            <a:pPr marL="457200" lvl="0" indent="0" algn="l" rtl="0">
              <a:spcBef>
                <a:spcPts val="1200"/>
              </a:spcBef>
              <a:spcAft>
                <a:spcPts val="0"/>
              </a:spcAft>
              <a:buNone/>
            </a:pPr>
            <a:endParaRPr b="1">
              <a:solidFill>
                <a:srgbClr val="413C3C"/>
              </a:solidFill>
              <a:latin typeface="Nunito"/>
              <a:ea typeface="Nunito"/>
              <a:cs typeface="Nunito"/>
              <a:sym typeface="Nunito"/>
            </a:endParaRPr>
          </a:p>
          <a:p>
            <a:pPr marL="457200" lvl="0" indent="0" algn="l" rtl="0">
              <a:spcBef>
                <a:spcPts val="1200"/>
              </a:spcBef>
              <a:spcAft>
                <a:spcPts val="1200"/>
              </a:spcAft>
              <a:buNone/>
            </a:pPr>
            <a:endParaRPr>
              <a:solidFill>
                <a:srgbClr val="413C3C"/>
              </a:solidFill>
              <a:latin typeface="Oswald SemiBold"/>
              <a:ea typeface="Oswald SemiBold"/>
              <a:cs typeface="Oswald SemiBold"/>
              <a:sym typeface="Oswald SemiBold"/>
            </a:endParaRPr>
          </a:p>
        </p:txBody>
      </p:sp>
      <p:cxnSp>
        <p:nvCxnSpPr>
          <p:cNvPr id="83" name="Google Shape;83;p16"/>
          <p:cNvCxnSpPr/>
          <p:nvPr/>
        </p:nvCxnSpPr>
        <p:spPr>
          <a:xfrm>
            <a:off x="260700" y="1017725"/>
            <a:ext cx="8622600" cy="0"/>
          </a:xfrm>
          <a:prstGeom prst="straightConnector1">
            <a:avLst/>
          </a:prstGeom>
          <a:noFill/>
          <a:ln w="9525" cap="flat" cmpd="sng">
            <a:solidFill>
              <a:srgbClr val="666666"/>
            </a:solidFill>
            <a:prstDash val="solid"/>
            <a:round/>
            <a:headEnd type="oval" w="med" len="med"/>
            <a:tailEnd type="none" w="med" len="med"/>
          </a:ln>
        </p:spPr>
      </p:cxnSp>
      <p:pic>
        <p:nvPicPr>
          <p:cNvPr id="84" name="Google Shape;84;p16"/>
          <p:cNvPicPr preferRelativeResize="0"/>
          <p:nvPr/>
        </p:nvPicPr>
        <p:blipFill>
          <a:blip r:embed="rId3">
            <a:alphaModFix/>
          </a:blip>
          <a:stretch>
            <a:fillRect/>
          </a:stretch>
        </p:blipFill>
        <p:spPr>
          <a:xfrm>
            <a:off x="3493975" y="445025"/>
            <a:ext cx="542000" cy="542000"/>
          </a:xfrm>
          <a:prstGeom prst="rect">
            <a:avLst/>
          </a:prstGeom>
          <a:noFill/>
          <a:ln>
            <a:noFill/>
          </a:ln>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7"/>
          <p:cNvSpPr txBox="1">
            <a:spLocks noGrp="1"/>
          </p:cNvSpPr>
          <p:nvPr>
            <p:ph type="title"/>
          </p:nvPr>
        </p:nvSpPr>
        <p:spPr>
          <a:xfrm>
            <a:off x="220875" y="-22250"/>
            <a:ext cx="8520600" cy="4311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SzPct val="49009"/>
              <a:buNone/>
            </a:pPr>
            <a:r>
              <a:rPr lang="es" sz="2020">
                <a:latin typeface="Nunito ExtraBold"/>
                <a:ea typeface="Nunito ExtraBold"/>
                <a:cs typeface="Nunito ExtraBold"/>
                <a:sym typeface="Nunito ExtraBold"/>
              </a:rPr>
              <a:t>Resumen info de datos</a:t>
            </a:r>
            <a:endParaRPr sz="2020">
              <a:latin typeface="Nunito ExtraBold"/>
              <a:ea typeface="Nunito ExtraBold"/>
              <a:cs typeface="Nunito ExtraBold"/>
              <a:sym typeface="Nunito ExtraBold"/>
            </a:endParaRPr>
          </a:p>
        </p:txBody>
      </p:sp>
      <p:pic>
        <p:nvPicPr>
          <p:cNvPr id="90" name="Google Shape;90;p17"/>
          <p:cNvPicPr preferRelativeResize="0"/>
          <p:nvPr/>
        </p:nvPicPr>
        <p:blipFill>
          <a:blip r:embed="rId3">
            <a:alphaModFix/>
          </a:blip>
          <a:stretch>
            <a:fillRect/>
          </a:stretch>
        </p:blipFill>
        <p:spPr>
          <a:xfrm>
            <a:off x="607850" y="556713"/>
            <a:ext cx="1065000" cy="731393"/>
          </a:xfrm>
          <a:prstGeom prst="rect">
            <a:avLst/>
          </a:prstGeom>
          <a:noFill/>
          <a:ln>
            <a:noFill/>
          </a:ln>
        </p:spPr>
      </p:pic>
      <p:sp>
        <p:nvSpPr>
          <p:cNvPr id="91" name="Google Shape;91;p17"/>
          <p:cNvSpPr txBox="1"/>
          <p:nvPr/>
        </p:nvSpPr>
        <p:spPr>
          <a:xfrm>
            <a:off x="542775" y="1448088"/>
            <a:ext cx="9147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1100">
                <a:latin typeface="Nunito Black"/>
                <a:ea typeface="Nunito Black"/>
                <a:cs typeface="Nunito Black"/>
                <a:sym typeface="Nunito Black"/>
              </a:rPr>
              <a:t>2058 clientes</a:t>
            </a:r>
            <a:endParaRPr sz="1100">
              <a:latin typeface="Nunito Black"/>
              <a:ea typeface="Nunito Black"/>
              <a:cs typeface="Nunito Black"/>
              <a:sym typeface="Nunito Black"/>
            </a:endParaRPr>
          </a:p>
        </p:txBody>
      </p:sp>
      <p:sp>
        <p:nvSpPr>
          <p:cNvPr id="92" name="Google Shape;92;p17"/>
          <p:cNvSpPr txBox="1"/>
          <p:nvPr/>
        </p:nvSpPr>
        <p:spPr>
          <a:xfrm>
            <a:off x="467625" y="2180775"/>
            <a:ext cx="37098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 sz="1000" b="1">
                <a:latin typeface="Nunito"/>
                <a:ea typeface="Nunito"/>
                <a:cs typeface="Nunito"/>
                <a:sym typeface="Nunito"/>
              </a:rPr>
              <a:t>% de clientes que aceptaron/rechazaron oferta anterior</a:t>
            </a:r>
            <a:endParaRPr sz="1000" b="1">
              <a:latin typeface="Nunito"/>
              <a:ea typeface="Nunito"/>
              <a:cs typeface="Nunito"/>
              <a:sym typeface="Nunito"/>
            </a:endParaRPr>
          </a:p>
        </p:txBody>
      </p:sp>
      <p:sp>
        <p:nvSpPr>
          <p:cNvPr id="93" name="Google Shape;93;p17"/>
          <p:cNvSpPr/>
          <p:nvPr/>
        </p:nvSpPr>
        <p:spPr>
          <a:xfrm>
            <a:off x="467625" y="1482425"/>
            <a:ext cx="1065000" cy="504000"/>
          </a:xfrm>
          <a:prstGeom prst="roundRect">
            <a:avLst>
              <a:gd name="adj" fmla="val 16153"/>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900">
              <a:latin typeface="Nunito Black"/>
              <a:ea typeface="Nunito Black"/>
              <a:cs typeface="Nunito Black"/>
              <a:sym typeface="Nunito Black"/>
            </a:endParaRPr>
          </a:p>
        </p:txBody>
      </p:sp>
      <p:pic>
        <p:nvPicPr>
          <p:cNvPr id="94" name="Google Shape;94;p17"/>
          <p:cNvPicPr preferRelativeResize="0"/>
          <p:nvPr/>
        </p:nvPicPr>
        <p:blipFill>
          <a:blip r:embed="rId4">
            <a:alphaModFix/>
          </a:blip>
          <a:stretch>
            <a:fillRect/>
          </a:stretch>
        </p:blipFill>
        <p:spPr>
          <a:xfrm>
            <a:off x="2284062" y="597687"/>
            <a:ext cx="794080" cy="731399"/>
          </a:xfrm>
          <a:prstGeom prst="rect">
            <a:avLst/>
          </a:prstGeom>
          <a:noFill/>
          <a:ln>
            <a:noFill/>
          </a:ln>
        </p:spPr>
      </p:pic>
      <p:sp>
        <p:nvSpPr>
          <p:cNvPr id="95" name="Google Shape;95;p17"/>
          <p:cNvSpPr/>
          <p:nvPr/>
        </p:nvSpPr>
        <p:spPr>
          <a:xfrm>
            <a:off x="2036025" y="1502913"/>
            <a:ext cx="1139700" cy="504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7"/>
          <p:cNvSpPr txBox="1"/>
          <p:nvPr/>
        </p:nvSpPr>
        <p:spPr>
          <a:xfrm>
            <a:off x="2067750" y="1524075"/>
            <a:ext cx="12267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900">
                <a:latin typeface="Nunito Black"/>
                <a:ea typeface="Nunito Black"/>
                <a:cs typeface="Nunito Black"/>
                <a:sym typeface="Nunito Black"/>
              </a:rPr>
              <a:t>54 años</a:t>
            </a:r>
            <a:endParaRPr sz="900">
              <a:latin typeface="Nunito Black"/>
              <a:ea typeface="Nunito Black"/>
              <a:cs typeface="Nunito Black"/>
              <a:sym typeface="Nunito Black"/>
            </a:endParaRPr>
          </a:p>
          <a:p>
            <a:pPr marL="0" lvl="0" indent="0" algn="l" rtl="0">
              <a:spcBef>
                <a:spcPts val="0"/>
              </a:spcBef>
              <a:spcAft>
                <a:spcPts val="0"/>
              </a:spcAft>
              <a:buNone/>
            </a:pPr>
            <a:r>
              <a:rPr lang="es" sz="900">
                <a:latin typeface="Nunito Black"/>
                <a:ea typeface="Nunito Black"/>
                <a:cs typeface="Nunito Black"/>
                <a:sym typeface="Nunito Black"/>
              </a:rPr>
              <a:t>Edad promedio</a:t>
            </a:r>
            <a:endParaRPr sz="900">
              <a:latin typeface="Nunito Black"/>
              <a:ea typeface="Nunito Black"/>
              <a:cs typeface="Nunito Black"/>
              <a:sym typeface="Nunito Black"/>
            </a:endParaRPr>
          </a:p>
        </p:txBody>
      </p:sp>
      <p:pic>
        <p:nvPicPr>
          <p:cNvPr id="97" name="Google Shape;97;p17"/>
          <p:cNvPicPr preferRelativeResize="0"/>
          <p:nvPr/>
        </p:nvPicPr>
        <p:blipFill>
          <a:blip r:embed="rId5">
            <a:alphaModFix/>
          </a:blip>
          <a:stretch>
            <a:fillRect/>
          </a:stretch>
        </p:blipFill>
        <p:spPr>
          <a:xfrm>
            <a:off x="4905825" y="2020800"/>
            <a:ext cx="3493150" cy="2769925"/>
          </a:xfrm>
          <a:prstGeom prst="rect">
            <a:avLst/>
          </a:prstGeom>
          <a:noFill/>
          <a:ln>
            <a:noFill/>
          </a:ln>
        </p:spPr>
      </p:pic>
      <p:sp>
        <p:nvSpPr>
          <p:cNvPr id="98" name="Google Shape;98;p17"/>
          <p:cNvSpPr/>
          <p:nvPr/>
        </p:nvSpPr>
        <p:spPr>
          <a:xfrm>
            <a:off x="3558525" y="1527550"/>
            <a:ext cx="1347300" cy="504000"/>
          </a:xfrm>
          <a:prstGeom prst="roundRect">
            <a:avLst>
              <a:gd name="adj" fmla="val 16153"/>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100"/>
          </a:p>
        </p:txBody>
      </p:sp>
      <p:sp>
        <p:nvSpPr>
          <p:cNvPr id="99" name="Google Shape;99;p17"/>
          <p:cNvSpPr/>
          <p:nvPr/>
        </p:nvSpPr>
        <p:spPr>
          <a:xfrm>
            <a:off x="5784188" y="1239100"/>
            <a:ext cx="948600" cy="461700"/>
          </a:xfrm>
          <a:prstGeom prst="roundRect">
            <a:avLst>
              <a:gd name="adj" fmla="val 16153"/>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100"/>
          </a:p>
        </p:txBody>
      </p:sp>
      <p:sp>
        <p:nvSpPr>
          <p:cNvPr id="100" name="Google Shape;100;p17"/>
          <p:cNvSpPr/>
          <p:nvPr/>
        </p:nvSpPr>
        <p:spPr>
          <a:xfrm>
            <a:off x="7464775" y="1239100"/>
            <a:ext cx="948600" cy="461700"/>
          </a:xfrm>
          <a:prstGeom prst="roundRect">
            <a:avLst>
              <a:gd name="adj" fmla="val 16153"/>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100"/>
          </a:p>
        </p:txBody>
      </p:sp>
      <p:sp>
        <p:nvSpPr>
          <p:cNvPr id="101" name="Google Shape;101;p17"/>
          <p:cNvSpPr txBox="1"/>
          <p:nvPr/>
        </p:nvSpPr>
        <p:spPr>
          <a:xfrm>
            <a:off x="3679125" y="1543550"/>
            <a:ext cx="10650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 sz="800">
                <a:latin typeface="Nunito Black"/>
                <a:ea typeface="Nunito Black"/>
                <a:cs typeface="Nunito Black"/>
                <a:sym typeface="Nunito Black"/>
              </a:rPr>
              <a:t>52.348 usd </a:t>
            </a:r>
            <a:endParaRPr sz="800">
              <a:latin typeface="Nunito Black"/>
              <a:ea typeface="Nunito Black"/>
              <a:cs typeface="Nunito Black"/>
              <a:sym typeface="Nunito Black"/>
            </a:endParaRPr>
          </a:p>
          <a:p>
            <a:pPr marL="0" lvl="0" indent="0" algn="ctr" rtl="0">
              <a:spcBef>
                <a:spcPts val="0"/>
              </a:spcBef>
              <a:spcAft>
                <a:spcPts val="0"/>
              </a:spcAft>
              <a:buNone/>
            </a:pPr>
            <a:r>
              <a:rPr lang="es" sz="800">
                <a:latin typeface="Nunito Black"/>
                <a:ea typeface="Nunito Black"/>
                <a:cs typeface="Nunito Black"/>
                <a:sym typeface="Nunito Black"/>
              </a:rPr>
              <a:t>Ingreso anual promedio</a:t>
            </a:r>
            <a:endParaRPr sz="800">
              <a:latin typeface="Nunito Black"/>
              <a:ea typeface="Nunito Black"/>
              <a:cs typeface="Nunito Black"/>
              <a:sym typeface="Nunito Black"/>
            </a:endParaRPr>
          </a:p>
        </p:txBody>
      </p:sp>
      <p:pic>
        <p:nvPicPr>
          <p:cNvPr id="102" name="Google Shape;102;p17"/>
          <p:cNvPicPr preferRelativeResize="0"/>
          <p:nvPr/>
        </p:nvPicPr>
        <p:blipFill>
          <a:blip r:embed="rId6">
            <a:alphaModFix/>
          </a:blip>
          <a:stretch>
            <a:fillRect/>
          </a:stretch>
        </p:blipFill>
        <p:spPr>
          <a:xfrm>
            <a:off x="3689350" y="680863"/>
            <a:ext cx="948560" cy="574675"/>
          </a:xfrm>
          <a:prstGeom prst="rect">
            <a:avLst/>
          </a:prstGeom>
          <a:noFill/>
          <a:ln>
            <a:noFill/>
          </a:ln>
        </p:spPr>
      </p:pic>
      <p:sp>
        <p:nvSpPr>
          <p:cNvPr id="103" name="Google Shape;103;p17"/>
          <p:cNvSpPr txBox="1"/>
          <p:nvPr/>
        </p:nvSpPr>
        <p:spPr>
          <a:xfrm>
            <a:off x="5903449" y="1254399"/>
            <a:ext cx="9147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800">
                <a:latin typeface="Nunito Black"/>
                <a:ea typeface="Nunito Black"/>
                <a:cs typeface="Nunito Black"/>
                <a:sym typeface="Nunito Black"/>
              </a:rPr>
              <a:t>44.6% con niños</a:t>
            </a:r>
            <a:endParaRPr sz="800">
              <a:latin typeface="Nunito Black"/>
              <a:ea typeface="Nunito Black"/>
              <a:cs typeface="Nunito Black"/>
              <a:sym typeface="Nunito Black"/>
            </a:endParaRPr>
          </a:p>
        </p:txBody>
      </p:sp>
      <p:sp>
        <p:nvSpPr>
          <p:cNvPr id="104" name="Google Shape;104;p17"/>
          <p:cNvSpPr txBox="1"/>
          <p:nvPr/>
        </p:nvSpPr>
        <p:spPr>
          <a:xfrm>
            <a:off x="7611175" y="1254398"/>
            <a:ext cx="9147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800">
                <a:latin typeface="Nunito Black"/>
                <a:ea typeface="Nunito Black"/>
                <a:cs typeface="Nunito Black"/>
                <a:sym typeface="Nunito Black"/>
              </a:rPr>
              <a:t>51% con adolescentes</a:t>
            </a:r>
            <a:endParaRPr sz="800">
              <a:latin typeface="Nunito Black"/>
              <a:ea typeface="Nunito Black"/>
              <a:cs typeface="Nunito Black"/>
              <a:sym typeface="Nunito Black"/>
            </a:endParaRPr>
          </a:p>
        </p:txBody>
      </p:sp>
      <p:sp>
        <p:nvSpPr>
          <p:cNvPr id="105" name="Google Shape;105;p17"/>
          <p:cNvSpPr txBox="1"/>
          <p:nvPr/>
        </p:nvSpPr>
        <p:spPr>
          <a:xfrm>
            <a:off x="6444875" y="408850"/>
            <a:ext cx="12267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900">
                <a:latin typeface="Nunito Black"/>
                <a:ea typeface="Nunito Black"/>
                <a:cs typeface="Nunito Black"/>
                <a:sym typeface="Nunito Black"/>
              </a:rPr>
              <a:t>Clientes con hijos</a:t>
            </a:r>
            <a:endParaRPr sz="900">
              <a:latin typeface="Nunito Black"/>
              <a:ea typeface="Nunito Black"/>
              <a:cs typeface="Nunito Black"/>
              <a:sym typeface="Nunito Black"/>
            </a:endParaRPr>
          </a:p>
        </p:txBody>
      </p:sp>
      <p:pic>
        <p:nvPicPr>
          <p:cNvPr id="106" name="Google Shape;106;p17"/>
          <p:cNvPicPr preferRelativeResize="0"/>
          <p:nvPr/>
        </p:nvPicPr>
        <p:blipFill>
          <a:blip r:embed="rId7">
            <a:alphaModFix/>
          </a:blip>
          <a:stretch>
            <a:fillRect/>
          </a:stretch>
        </p:blipFill>
        <p:spPr>
          <a:xfrm>
            <a:off x="5899175" y="729162"/>
            <a:ext cx="718648" cy="455796"/>
          </a:xfrm>
          <a:prstGeom prst="rect">
            <a:avLst/>
          </a:prstGeom>
          <a:noFill/>
          <a:ln>
            <a:noFill/>
          </a:ln>
        </p:spPr>
      </p:pic>
      <p:pic>
        <p:nvPicPr>
          <p:cNvPr id="107" name="Google Shape;107;p17"/>
          <p:cNvPicPr preferRelativeResize="0"/>
          <p:nvPr/>
        </p:nvPicPr>
        <p:blipFill>
          <a:blip r:embed="rId8">
            <a:alphaModFix/>
          </a:blip>
          <a:stretch>
            <a:fillRect/>
          </a:stretch>
        </p:blipFill>
        <p:spPr>
          <a:xfrm flipH="1">
            <a:off x="7531675" y="729150"/>
            <a:ext cx="718650" cy="455800"/>
          </a:xfrm>
          <a:prstGeom prst="rect">
            <a:avLst/>
          </a:prstGeom>
          <a:noFill/>
          <a:ln>
            <a:noFill/>
          </a:ln>
        </p:spPr>
      </p:pic>
      <p:cxnSp>
        <p:nvCxnSpPr>
          <p:cNvPr id="108" name="Google Shape;108;p17"/>
          <p:cNvCxnSpPr/>
          <p:nvPr/>
        </p:nvCxnSpPr>
        <p:spPr>
          <a:xfrm>
            <a:off x="260700" y="444025"/>
            <a:ext cx="8622600" cy="0"/>
          </a:xfrm>
          <a:prstGeom prst="straightConnector1">
            <a:avLst/>
          </a:prstGeom>
          <a:noFill/>
          <a:ln w="9525" cap="flat" cmpd="sng">
            <a:solidFill>
              <a:srgbClr val="666666"/>
            </a:solidFill>
            <a:prstDash val="solid"/>
            <a:round/>
            <a:headEnd type="oval" w="med" len="med"/>
            <a:tailEnd type="none" w="med" len="med"/>
          </a:ln>
        </p:spPr>
      </p:cxnSp>
      <p:pic>
        <p:nvPicPr>
          <p:cNvPr id="109" name="Google Shape;109;p17"/>
          <p:cNvPicPr preferRelativeResize="0"/>
          <p:nvPr/>
        </p:nvPicPr>
        <p:blipFill>
          <a:blip r:embed="rId9">
            <a:alphaModFix/>
          </a:blip>
          <a:stretch>
            <a:fillRect/>
          </a:stretch>
        </p:blipFill>
        <p:spPr>
          <a:xfrm>
            <a:off x="925238" y="2519475"/>
            <a:ext cx="2663029" cy="2319225"/>
          </a:xfrm>
          <a:prstGeom prst="rect">
            <a:avLst/>
          </a:prstGeom>
          <a:noFill/>
          <a:ln>
            <a:noFill/>
          </a:ln>
        </p:spPr>
      </p:pic>
      <p:pic>
        <p:nvPicPr>
          <p:cNvPr id="110" name="Google Shape;110;p17"/>
          <p:cNvPicPr preferRelativeResize="0"/>
          <p:nvPr/>
        </p:nvPicPr>
        <p:blipFill>
          <a:blip r:embed="rId10">
            <a:alphaModFix/>
          </a:blip>
          <a:stretch>
            <a:fillRect/>
          </a:stretch>
        </p:blipFill>
        <p:spPr>
          <a:xfrm flipH="1">
            <a:off x="260700" y="42850"/>
            <a:ext cx="347150" cy="347150"/>
          </a:xfrm>
          <a:prstGeom prst="rect">
            <a:avLst/>
          </a:prstGeom>
          <a:noFill/>
          <a:ln>
            <a:noFill/>
          </a:ln>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18"/>
          <p:cNvSpPr txBox="1">
            <a:spLocks noGrp="1"/>
          </p:cNvSpPr>
          <p:nvPr>
            <p:ph type="title"/>
          </p:nvPr>
        </p:nvSpPr>
        <p:spPr>
          <a:xfrm>
            <a:off x="311700" y="0"/>
            <a:ext cx="8520600" cy="3900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Clr>
                <a:schemeClr val="dk1"/>
              </a:buClr>
              <a:buSzPct val="49009"/>
              <a:buFont typeface="Arial"/>
              <a:buNone/>
            </a:pPr>
            <a:r>
              <a:rPr lang="es" sz="2020">
                <a:latin typeface="Nunito ExtraBold"/>
                <a:ea typeface="Nunito ExtraBold"/>
                <a:cs typeface="Nunito ExtraBold"/>
                <a:sym typeface="Nunito ExtraBold"/>
              </a:rPr>
              <a:t>Resumen info de datos</a:t>
            </a:r>
            <a:endParaRPr/>
          </a:p>
        </p:txBody>
      </p:sp>
      <p:pic>
        <p:nvPicPr>
          <p:cNvPr id="116" name="Google Shape;116;p18"/>
          <p:cNvPicPr preferRelativeResize="0"/>
          <p:nvPr/>
        </p:nvPicPr>
        <p:blipFill>
          <a:blip r:embed="rId3">
            <a:alphaModFix/>
          </a:blip>
          <a:stretch>
            <a:fillRect/>
          </a:stretch>
        </p:blipFill>
        <p:spPr>
          <a:xfrm>
            <a:off x="4133224" y="873850"/>
            <a:ext cx="4236775" cy="3395800"/>
          </a:xfrm>
          <a:prstGeom prst="rect">
            <a:avLst/>
          </a:prstGeom>
          <a:noFill/>
          <a:ln>
            <a:noFill/>
          </a:ln>
        </p:spPr>
      </p:pic>
      <p:pic>
        <p:nvPicPr>
          <p:cNvPr id="117" name="Google Shape;117;p18"/>
          <p:cNvPicPr preferRelativeResize="0"/>
          <p:nvPr/>
        </p:nvPicPr>
        <p:blipFill>
          <a:blip r:embed="rId4">
            <a:alphaModFix/>
          </a:blip>
          <a:stretch>
            <a:fillRect/>
          </a:stretch>
        </p:blipFill>
        <p:spPr>
          <a:xfrm>
            <a:off x="5280575" y="2181750"/>
            <a:ext cx="477450" cy="390001"/>
          </a:xfrm>
          <a:prstGeom prst="rect">
            <a:avLst/>
          </a:prstGeom>
          <a:noFill/>
          <a:ln>
            <a:noFill/>
          </a:ln>
        </p:spPr>
      </p:pic>
      <p:pic>
        <p:nvPicPr>
          <p:cNvPr id="118" name="Google Shape;118;p18"/>
          <p:cNvPicPr preferRelativeResize="0"/>
          <p:nvPr/>
        </p:nvPicPr>
        <p:blipFill>
          <a:blip r:embed="rId5">
            <a:alphaModFix/>
          </a:blip>
          <a:stretch>
            <a:fillRect/>
          </a:stretch>
        </p:blipFill>
        <p:spPr>
          <a:xfrm>
            <a:off x="4676915" y="3269425"/>
            <a:ext cx="477450" cy="347156"/>
          </a:xfrm>
          <a:prstGeom prst="rect">
            <a:avLst/>
          </a:prstGeom>
          <a:noFill/>
          <a:ln>
            <a:noFill/>
          </a:ln>
        </p:spPr>
      </p:pic>
      <p:pic>
        <p:nvPicPr>
          <p:cNvPr id="119" name="Google Shape;119;p18"/>
          <p:cNvPicPr preferRelativeResize="0"/>
          <p:nvPr/>
        </p:nvPicPr>
        <p:blipFill>
          <a:blip r:embed="rId6">
            <a:alphaModFix/>
          </a:blip>
          <a:stretch>
            <a:fillRect/>
          </a:stretch>
        </p:blipFill>
        <p:spPr>
          <a:xfrm>
            <a:off x="5860850" y="3275668"/>
            <a:ext cx="545875" cy="334657"/>
          </a:xfrm>
          <a:prstGeom prst="rect">
            <a:avLst/>
          </a:prstGeom>
          <a:noFill/>
          <a:ln>
            <a:noFill/>
          </a:ln>
        </p:spPr>
      </p:pic>
      <p:pic>
        <p:nvPicPr>
          <p:cNvPr id="120" name="Google Shape;120;p18"/>
          <p:cNvPicPr preferRelativeResize="0"/>
          <p:nvPr/>
        </p:nvPicPr>
        <p:blipFill>
          <a:blip r:embed="rId7">
            <a:alphaModFix/>
          </a:blip>
          <a:stretch>
            <a:fillRect/>
          </a:stretch>
        </p:blipFill>
        <p:spPr>
          <a:xfrm>
            <a:off x="7135725" y="1650523"/>
            <a:ext cx="435900" cy="653850"/>
          </a:xfrm>
          <a:prstGeom prst="rect">
            <a:avLst/>
          </a:prstGeom>
          <a:noFill/>
          <a:ln>
            <a:noFill/>
          </a:ln>
        </p:spPr>
      </p:pic>
      <p:pic>
        <p:nvPicPr>
          <p:cNvPr id="121" name="Google Shape;121;p18"/>
          <p:cNvPicPr preferRelativeResize="0"/>
          <p:nvPr/>
        </p:nvPicPr>
        <p:blipFill>
          <a:blip r:embed="rId8">
            <a:alphaModFix/>
          </a:blip>
          <a:stretch>
            <a:fillRect/>
          </a:stretch>
        </p:blipFill>
        <p:spPr>
          <a:xfrm>
            <a:off x="6558150" y="3075800"/>
            <a:ext cx="327700" cy="463074"/>
          </a:xfrm>
          <a:prstGeom prst="rect">
            <a:avLst/>
          </a:prstGeom>
          <a:noFill/>
          <a:ln>
            <a:noFill/>
          </a:ln>
        </p:spPr>
      </p:pic>
      <p:pic>
        <p:nvPicPr>
          <p:cNvPr id="122" name="Google Shape;122;p18"/>
          <p:cNvPicPr preferRelativeResize="0"/>
          <p:nvPr/>
        </p:nvPicPr>
        <p:blipFill>
          <a:blip r:embed="rId9">
            <a:alphaModFix/>
          </a:blip>
          <a:stretch>
            <a:fillRect/>
          </a:stretch>
        </p:blipFill>
        <p:spPr>
          <a:xfrm>
            <a:off x="7841609" y="3211463"/>
            <a:ext cx="327691" cy="463075"/>
          </a:xfrm>
          <a:prstGeom prst="rect">
            <a:avLst/>
          </a:prstGeom>
          <a:noFill/>
          <a:ln>
            <a:noFill/>
          </a:ln>
        </p:spPr>
      </p:pic>
      <p:pic>
        <p:nvPicPr>
          <p:cNvPr id="123" name="Google Shape;123;p18"/>
          <p:cNvPicPr preferRelativeResize="0"/>
          <p:nvPr/>
        </p:nvPicPr>
        <p:blipFill>
          <a:blip r:embed="rId10">
            <a:alphaModFix/>
          </a:blip>
          <a:stretch>
            <a:fillRect/>
          </a:stretch>
        </p:blipFill>
        <p:spPr>
          <a:xfrm>
            <a:off x="738650" y="1968525"/>
            <a:ext cx="2846699" cy="2265306"/>
          </a:xfrm>
          <a:prstGeom prst="rect">
            <a:avLst/>
          </a:prstGeom>
          <a:noFill/>
          <a:ln>
            <a:noFill/>
          </a:ln>
        </p:spPr>
      </p:pic>
      <p:sp>
        <p:nvSpPr>
          <p:cNvPr id="124" name="Google Shape;124;p18"/>
          <p:cNvSpPr txBox="1"/>
          <p:nvPr/>
        </p:nvSpPr>
        <p:spPr>
          <a:xfrm>
            <a:off x="887150" y="929213"/>
            <a:ext cx="28467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200">
                <a:latin typeface="Nunito Black"/>
                <a:ea typeface="Nunito Black"/>
                <a:cs typeface="Nunito Black"/>
                <a:sym typeface="Nunito Black"/>
              </a:rPr>
              <a:t>Cantidad de clientes inscriptos a la Tienda por año</a:t>
            </a:r>
            <a:endParaRPr sz="1200">
              <a:latin typeface="Nunito Black"/>
              <a:ea typeface="Nunito Black"/>
              <a:cs typeface="Nunito Black"/>
              <a:sym typeface="Nunito Black"/>
            </a:endParaRPr>
          </a:p>
        </p:txBody>
      </p:sp>
      <p:cxnSp>
        <p:nvCxnSpPr>
          <p:cNvPr id="125" name="Google Shape;125;p18"/>
          <p:cNvCxnSpPr/>
          <p:nvPr/>
        </p:nvCxnSpPr>
        <p:spPr>
          <a:xfrm>
            <a:off x="260700" y="444025"/>
            <a:ext cx="8622600" cy="0"/>
          </a:xfrm>
          <a:prstGeom prst="straightConnector1">
            <a:avLst/>
          </a:prstGeom>
          <a:noFill/>
          <a:ln w="9525" cap="flat" cmpd="sng">
            <a:solidFill>
              <a:srgbClr val="666666"/>
            </a:solidFill>
            <a:prstDash val="solid"/>
            <a:round/>
            <a:headEnd type="oval" w="med" len="med"/>
            <a:tailEnd type="none" w="med" len="med"/>
          </a:ln>
        </p:spPr>
      </p:cxnSp>
      <p:pic>
        <p:nvPicPr>
          <p:cNvPr id="126" name="Google Shape;126;p18"/>
          <p:cNvPicPr preferRelativeResize="0"/>
          <p:nvPr/>
        </p:nvPicPr>
        <p:blipFill>
          <a:blip r:embed="rId11">
            <a:alphaModFix/>
          </a:blip>
          <a:stretch>
            <a:fillRect/>
          </a:stretch>
        </p:blipFill>
        <p:spPr>
          <a:xfrm flipH="1">
            <a:off x="260700" y="42850"/>
            <a:ext cx="347150" cy="347150"/>
          </a:xfrm>
          <a:prstGeom prst="rect">
            <a:avLst/>
          </a:prstGeom>
          <a:noFill/>
          <a:ln>
            <a:noFill/>
          </a:ln>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19"/>
          <p:cNvSpPr txBox="1">
            <a:spLocks noGrp="1"/>
          </p:cNvSpPr>
          <p:nvPr>
            <p:ph type="title"/>
          </p:nvPr>
        </p:nvSpPr>
        <p:spPr>
          <a:xfrm>
            <a:off x="311700" y="16550"/>
            <a:ext cx="8520600" cy="407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891"/>
              <a:buNone/>
            </a:pPr>
            <a:r>
              <a:rPr lang="es" sz="1837">
                <a:latin typeface="Nunito Black"/>
                <a:ea typeface="Nunito Black"/>
                <a:cs typeface="Nunito Black"/>
                <a:sym typeface="Nunito Black"/>
              </a:rPr>
              <a:t>Análisis exploratorio</a:t>
            </a:r>
            <a:endParaRPr sz="1837">
              <a:latin typeface="Nunito Black"/>
              <a:ea typeface="Nunito Black"/>
              <a:cs typeface="Nunito Black"/>
              <a:sym typeface="Nunito Black"/>
            </a:endParaRPr>
          </a:p>
        </p:txBody>
      </p:sp>
      <p:cxnSp>
        <p:nvCxnSpPr>
          <p:cNvPr id="132" name="Google Shape;132;p19"/>
          <p:cNvCxnSpPr/>
          <p:nvPr/>
        </p:nvCxnSpPr>
        <p:spPr>
          <a:xfrm>
            <a:off x="260700" y="437825"/>
            <a:ext cx="8622600" cy="0"/>
          </a:xfrm>
          <a:prstGeom prst="straightConnector1">
            <a:avLst/>
          </a:prstGeom>
          <a:noFill/>
          <a:ln w="9525" cap="flat" cmpd="sng">
            <a:solidFill>
              <a:srgbClr val="666666"/>
            </a:solidFill>
            <a:prstDash val="solid"/>
            <a:round/>
            <a:headEnd type="oval" w="med" len="med"/>
            <a:tailEnd type="none" w="med" len="med"/>
          </a:ln>
        </p:spPr>
      </p:cxnSp>
      <p:pic>
        <p:nvPicPr>
          <p:cNvPr id="133" name="Google Shape;133;p19"/>
          <p:cNvPicPr preferRelativeResize="0"/>
          <p:nvPr/>
        </p:nvPicPr>
        <p:blipFill>
          <a:blip r:embed="rId3">
            <a:alphaModFix/>
          </a:blip>
          <a:stretch>
            <a:fillRect/>
          </a:stretch>
        </p:blipFill>
        <p:spPr>
          <a:xfrm>
            <a:off x="311700" y="2951338"/>
            <a:ext cx="3456526" cy="1934175"/>
          </a:xfrm>
          <a:prstGeom prst="rect">
            <a:avLst/>
          </a:prstGeom>
          <a:noFill/>
          <a:ln>
            <a:noFill/>
          </a:ln>
        </p:spPr>
      </p:pic>
      <p:sp>
        <p:nvSpPr>
          <p:cNvPr id="134" name="Google Shape;134;p19"/>
          <p:cNvSpPr txBox="1"/>
          <p:nvPr/>
        </p:nvSpPr>
        <p:spPr>
          <a:xfrm>
            <a:off x="311700" y="691900"/>
            <a:ext cx="8257500" cy="2940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b="1">
                <a:latin typeface="Nunito"/>
                <a:ea typeface="Nunito"/>
                <a:cs typeface="Nunito"/>
                <a:sym typeface="Nunito"/>
              </a:rPr>
              <a:t>Qué nos indican los datos demográficos de los clientes?</a:t>
            </a:r>
            <a:endParaRPr b="1">
              <a:latin typeface="Nunito"/>
              <a:ea typeface="Nunito"/>
              <a:cs typeface="Nunito"/>
              <a:sym typeface="Nunito"/>
            </a:endParaRPr>
          </a:p>
          <a:p>
            <a:pPr marL="0" lvl="0" indent="0" algn="l" rtl="0">
              <a:spcBef>
                <a:spcPts val="0"/>
              </a:spcBef>
              <a:spcAft>
                <a:spcPts val="0"/>
              </a:spcAft>
              <a:buNone/>
            </a:pPr>
            <a:endParaRPr b="1">
              <a:latin typeface="Nunito"/>
              <a:ea typeface="Nunito"/>
              <a:cs typeface="Nunito"/>
              <a:sym typeface="Nunito"/>
            </a:endParaRPr>
          </a:p>
          <a:p>
            <a:pPr marL="457200" lvl="0" indent="-292100" algn="just" rtl="0">
              <a:spcBef>
                <a:spcPts val="0"/>
              </a:spcBef>
              <a:spcAft>
                <a:spcPts val="0"/>
              </a:spcAft>
              <a:buSzPts val="1000"/>
              <a:buFont typeface="Nunito"/>
              <a:buChar char="➔"/>
            </a:pPr>
            <a:r>
              <a:rPr lang="es" sz="1000" b="1">
                <a:latin typeface="Nunito"/>
                <a:ea typeface="Nunito"/>
                <a:cs typeface="Nunito"/>
                <a:sym typeface="Nunito"/>
              </a:rPr>
              <a:t>E</a:t>
            </a:r>
            <a:r>
              <a:rPr lang="es" sz="900" b="1">
                <a:latin typeface="Nunito"/>
                <a:ea typeface="Nunito"/>
                <a:cs typeface="Nunito"/>
                <a:sym typeface="Nunito"/>
              </a:rPr>
              <a:t>ste análisis muestra que aproximadamente el 50% de los clientes tienen nivel de Graduados ( que sería un paralelo de Nivel Secundario), y luego otro 35% aprox, de clientes tienen nivel de Doctorado o Master.</a:t>
            </a:r>
            <a:endParaRPr sz="900" b="1">
              <a:latin typeface="Nunito"/>
              <a:ea typeface="Nunito"/>
              <a:cs typeface="Nunito"/>
              <a:sym typeface="Nunito"/>
            </a:endParaRPr>
          </a:p>
          <a:p>
            <a:pPr marL="457200" lvl="0" indent="0" algn="just" rtl="0">
              <a:spcBef>
                <a:spcPts val="0"/>
              </a:spcBef>
              <a:spcAft>
                <a:spcPts val="0"/>
              </a:spcAft>
              <a:buNone/>
            </a:pPr>
            <a:endParaRPr sz="900" b="1">
              <a:latin typeface="Nunito"/>
              <a:ea typeface="Nunito"/>
              <a:cs typeface="Nunito"/>
              <a:sym typeface="Nunito"/>
            </a:endParaRPr>
          </a:p>
          <a:p>
            <a:pPr marL="457200" lvl="0" indent="-285750" algn="just" rtl="0">
              <a:spcBef>
                <a:spcPts val="0"/>
              </a:spcBef>
              <a:spcAft>
                <a:spcPts val="0"/>
              </a:spcAft>
              <a:buSzPts val="900"/>
              <a:buFont typeface="Nunito"/>
              <a:buChar char="➔"/>
            </a:pPr>
            <a:r>
              <a:rPr lang="es" sz="900" b="1">
                <a:latin typeface="Nunito"/>
                <a:ea typeface="Nunito"/>
                <a:cs typeface="Nunito"/>
                <a:sym typeface="Nunito"/>
              </a:rPr>
              <a:t>Respecto al nivel de Educación y la respuesta positiva a la oferta, tal como se ve en el gráfico bivariado, no se observa una correlación entre ambas variables, es decir, el nivel de Educación del cliente no tendría una influencia directa al momento de decidir si acepta la oferta o no.</a:t>
            </a:r>
            <a:endParaRPr sz="900" b="1">
              <a:latin typeface="Nunito"/>
              <a:ea typeface="Nunito"/>
              <a:cs typeface="Nunito"/>
              <a:sym typeface="Nunito"/>
            </a:endParaRPr>
          </a:p>
          <a:p>
            <a:pPr marL="457200" lvl="0" indent="0" algn="just" rtl="0">
              <a:spcBef>
                <a:spcPts val="0"/>
              </a:spcBef>
              <a:spcAft>
                <a:spcPts val="0"/>
              </a:spcAft>
              <a:buNone/>
            </a:pPr>
            <a:endParaRPr sz="900" b="1">
              <a:latin typeface="Nunito"/>
              <a:ea typeface="Nunito"/>
              <a:cs typeface="Nunito"/>
              <a:sym typeface="Nunito"/>
            </a:endParaRPr>
          </a:p>
          <a:p>
            <a:pPr marL="457200" lvl="0" indent="0" algn="just" rtl="0">
              <a:spcBef>
                <a:spcPts val="0"/>
              </a:spcBef>
              <a:spcAft>
                <a:spcPts val="0"/>
              </a:spcAft>
              <a:buNone/>
            </a:pPr>
            <a:endParaRPr sz="900" b="1">
              <a:latin typeface="Nunito"/>
              <a:ea typeface="Nunito"/>
              <a:cs typeface="Nunito"/>
              <a:sym typeface="Nunito"/>
            </a:endParaRPr>
          </a:p>
          <a:p>
            <a:pPr marL="457200" lvl="0" indent="-285750" algn="just" rtl="0">
              <a:spcBef>
                <a:spcPts val="0"/>
              </a:spcBef>
              <a:spcAft>
                <a:spcPts val="0"/>
              </a:spcAft>
              <a:buSzPts val="900"/>
              <a:buFont typeface="Nunito"/>
              <a:buChar char="➔"/>
            </a:pPr>
            <a:r>
              <a:rPr lang="es" sz="900" b="1">
                <a:latin typeface="Nunito"/>
                <a:ea typeface="Nunito"/>
                <a:cs typeface="Nunito"/>
                <a:sym typeface="Nunito"/>
              </a:rPr>
              <a:t>Más del 50% de los clientes están casados o en pareja. Parecería que no hay una relación lineal entre el Estado Civil y respuesta positiva. Sí se podría mencionar, en un primer análisis, que los Single o Divorced, en proporción, tienen mayor aceptación de la oferta.</a:t>
            </a:r>
            <a:endParaRPr sz="900" b="1">
              <a:latin typeface="Nunito"/>
              <a:ea typeface="Nunito"/>
              <a:cs typeface="Nunito"/>
              <a:sym typeface="Nunito"/>
            </a:endParaRPr>
          </a:p>
          <a:p>
            <a:pPr marL="457200" lvl="0" indent="0" algn="l" rtl="0">
              <a:spcBef>
                <a:spcPts val="0"/>
              </a:spcBef>
              <a:spcAft>
                <a:spcPts val="0"/>
              </a:spcAft>
              <a:buNone/>
            </a:pPr>
            <a:endParaRPr sz="1000" b="1">
              <a:latin typeface="Nunito"/>
              <a:ea typeface="Nunito"/>
              <a:cs typeface="Nunito"/>
              <a:sym typeface="Nunito"/>
            </a:endParaRPr>
          </a:p>
          <a:p>
            <a:pPr marL="0" lvl="0" indent="0" algn="l" rtl="0">
              <a:spcBef>
                <a:spcPts val="0"/>
              </a:spcBef>
              <a:spcAft>
                <a:spcPts val="0"/>
              </a:spcAft>
              <a:buNone/>
            </a:pPr>
            <a:endParaRPr sz="1000" b="1">
              <a:latin typeface="Nunito"/>
              <a:ea typeface="Nunito"/>
              <a:cs typeface="Nunito"/>
              <a:sym typeface="Nunito"/>
            </a:endParaRPr>
          </a:p>
          <a:p>
            <a:pPr marL="0" lvl="0" indent="0" algn="ctr" rtl="0">
              <a:spcBef>
                <a:spcPts val="0"/>
              </a:spcBef>
              <a:spcAft>
                <a:spcPts val="0"/>
              </a:spcAft>
              <a:buNone/>
            </a:pPr>
            <a:endParaRPr sz="900">
              <a:latin typeface="Nunito ExtraBold"/>
              <a:ea typeface="Nunito ExtraBold"/>
              <a:cs typeface="Nunito ExtraBold"/>
              <a:sym typeface="Nunito ExtraBold"/>
            </a:endParaRPr>
          </a:p>
          <a:p>
            <a:pPr marL="0" lvl="0" indent="0" algn="l" rtl="0">
              <a:spcBef>
                <a:spcPts val="0"/>
              </a:spcBef>
              <a:spcAft>
                <a:spcPts val="0"/>
              </a:spcAft>
              <a:buNone/>
            </a:pPr>
            <a:endParaRPr sz="1000" b="1">
              <a:latin typeface="Nunito"/>
              <a:ea typeface="Nunito"/>
              <a:cs typeface="Nunito"/>
              <a:sym typeface="Nunito"/>
            </a:endParaRPr>
          </a:p>
          <a:p>
            <a:pPr marL="0" lvl="0" indent="0" algn="l" rtl="0">
              <a:spcBef>
                <a:spcPts val="0"/>
              </a:spcBef>
              <a:spcAft>
                <a:spcPts val="0"/>
              </a:spcAft>
              <a:buNone/>
            </a:pPr>
            <a:endParaRPr sz="1000" b="1">
              <a:latin typeface="Nunito"/>
              <a:ea typeface="Nunito"/>
              <a:cs typeface="Nunito"/>
              <a:sym typeface="Nunito"/>
            </a:endParaRPr>
          </a:p>
          <a:p>
            <a:pPr marL="0" lvl="0" indent="0" algn="l" rtl="0">
              <a:spcBef>
                <a:spcPts val="0"/>
              </a:spcBef>
              <a:spcAft>
                <a:spcPts val="0"/>
              </a:spcAft>
              <a:buNone/>
            </a:pPr>
            <a:endParaRPr sz="1000" b="1">
              <a:latin typeface="Nunito"/>
              <a:ea typeface="Nunito"/>
              <a:cs typeface="Nunito"/>
              <a:sym typeface="Nunito"/>
            </a:endParaRPr>
          </a:p>
          <a:p>
            <a:pPr marL="0" lvl="0" indent="0" algn="l" rtl="0">
              <a:spcBef>
                <a:spcPts val="0"/>
              </a:spcBef>
              <a:spcAft>
                <a:spcPts val="0"/>
              </a:spcAft>
              <a:buNone/>
            </a:pPr>
            <a:endParaRPr sz="1000" b="1">
              <a:latin typeface="Nunito"/>
              <a:ea typeface="Nunito"/>
              <a:cs typeface="Nunito"/>
              <a:sym typeface="Nunito"/>
            </a:endParaRPr>
          </a:p>
        </p:txBody>
      </p:sp>
      <p:sp>
        <p:nvSpPr>
          <p:cNvPr id="135" name="Google Shape;135;p19"/>
          <p:cNvSpPr txBox="1"/>
          <p:nvPr/>
        </p:nvSpPr>
        <p:spPr>
          <a:xfrm>
            <a:off x="381475" y="4825150"/>
            <a:ext cx="7577100" cy="323100"/>
          </a:xfrm>
          <a:prstGeom prst="rect">
            <a:avLst/>
          </a:prstGeom>
          <a:noFill/>
          <a:ln>
            <a:noFill/>
          </a:ln>
        </p:spPr>
        <p:txBody>
          <a:bodyPr spcFirstLastPara="1" wrap="square" lIns="91425" tIns="91425" rIns="91425" bIns="91425" anchor="t" anchorCtr="0">
            <a:spAutoFit/>
          </a:bodyPr>
          <a:lstStyle/>
          <a:p>
            <a:pPr marL="457200" lvl="0" indent="-285750" algn="l" rtl="0">
              <a:spcBef>
                <a:spcPts val="0"/>
              </a:spcBef>
              <a:spcAft>
                <a:spcPts val="0"/>
              </a:spcAft>
              <a:buSzPts val="900"/>
              <a:buFont typeface="Nunito ExtraBold"/>
              <a:buChar char="●"/>
            </a:pPr>
            <a:r>
              <a:rPr lang="es" sz="900">
                <a:latin typeface="Nunito ExtraBold"/>
                <a:ea typeface="Nunito ExtraBold"/>
                <a:cs typeface="Nunito ExtraBold"/>
                <a:sym typeface="Nunito ExtraBold"/>
              </a:rPr>
              <a:t>1= aceptación de oferta   0= rechazo de oferta</a:t>
            </a:r>
            <a:endParaRPr sz="900">
              <a:latin typeface="Nunito ExtraBold"/>
              <a:ea typeface="Nunito ExtraBold"/>
              <a:cs typeface="Nunito ExtraBold"/>
              <a:sym typeface="Nunito ExtraBold"/>
            </a:endParaRPr>
          </a:p>
        </p:txBody>
      </p:sp>
      <p:pic>
        <p:nvPicPr>
          <p:cNvPr id="136" name="Google Shape;136;p19"/>
          <p:cNvPicPr preferRelativeResize="0"/>
          <p:nvPr/>
        </p:nvPicPr>
        <p:blipFill>
          <a:blip r:embed="rId4">
            <a:alphaModFix/>
          </a:blip>
          <a:stretch>
            <a:fillRect/>
          </a:stretch>
        </p:blipFill>
        <p:spPr>
          <a:xfrm>
            <a:off x="4693450" y="2828925"/>
            <a:ext cx="3683099" cy="2147400"/>
          </a:xfrm>
          <a:prstGeom prst="rect">
            <a:avLst/>
          </a:prstGeom>
          <a:noFill/>
          <a:ln>
            <a:noFill/>
          </a:ln>
        </p:spPr>
      </p:pic>
      <p:sp>
        <p:nvSpPr>
          <p:cNvPr id="137" name="Google Shape;137;p19"/>
          <p:cNvSpPr txBox="1"/>
          <p:nvPr/>
        </p:nvSpPr>
        <p:spPr>
          <a:xfrm>
            <a:off x="831263" y="2828925"/>
            <a:ext cx="2417400"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 sz="900">
                <a:latin typeface="Nunito ExtraBold"/>
                <a:ea typeface="Nunito ExtraBold"/>
                <a:cs typeface="Nunito ExtraBold"/>
                <a:sym typeface="Nunito ExtraBold"/>
              </a:rPr>
              <a:t>Nivel de Educación y Respuesta</a:t>
            </a:r>
            <a:endParaRPr sz="900">
              <a:latin typeface="Nunito ExtraBold"/>
              <a:ea typeface="Nunito ExtraBold"/>
              <a:cs typeface="Nunito ExtraBold"/>
              <a:sym typeface="Nunito ExtraBold"/>
            </a:endParaRPr>
          </a:p>
        </p:txBody>
      </p:sp>
      <p:sp>
        <p:nvSpPr>
          <p:cNvPr id="138" name="Google Shape;138;p19"/>
          <p:cNvSpPr txBox="1"/>
          <p:nvPr/>
        </p:nvSpPr>
        <p:spPr>
          <a:xfrm>
            <a:off x="4989200" y="2744925"/>
            <a:ext cx="3117300"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 sz="900">
                <a:latin typeface="Nunito ExtraBold"/>
                <a:ea typeface="Nunito ExtraBold"/>
                <a:cs typeface="Nunito ExtraBold"/>
                <a:sym typeface="Nunito ExtraBold"/>
              </a:rPr>
              <a:t>Estado Civil y Respuesta </a:t>
            </a:r>
            <a:endParaRPr sz="900">
              <a:latin typeface="Nunito ExtraBold"/>
              <a:ea typeface="Nunito ExtraBold"/>
              <a:cs typeface="Nunito ExtraBold"/>
              <a:sym typeface="Nunito ExtraBold"/>
            </a:endParaRPr>
          </a:p>
        </p:txBody>
      </p:sp>
      <p:pic>
        <p:nvPicPr>
          <p:cNvPr id="139" name="Google Shape;139;p19"/>
          <p:cNvPicPr preferRelativeResize="0"/>
          <p:nvPr/>
        </p:nvPicPr>
        <p:blipFill>
          <a:blip r:embed="rId5">
            <a:alphaModFix/>
          </a:blip>
          <a:stretch>
            <a:fillRect/>
          </a:stretch>
        </p:blipFill>
        <p:spPr>
          <a:xfrm>
            <a:off x="311700" y="43037"/>
            <a:ext cx="354125" cy="354125"/>
          </a:xfrm>
          <a:prstGeom prst="rect">
            <a:avLst/>
          </a:prstGeom>
          <a:noFill/>
          <a:ln>
            <a:noFill/>
          </a:ln>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cxnSp>
        <p:nvCxnSpPr>
          <p:cNvPr id="144" name="Google Shape;144;p20"/>
          <p:cNvCxnSpPr/>
          <p:nvPr/>
        </p:nvCxnSpPr>
        <p:spPr>
          <a:xfrm>
            <a:off x="311700" y="452550"/>
            <a:ext cx="8622600" cy="0"/>
          </a:xfrm>
          <a:prstGeom prst="straightConnector1">
            <a:avLst/>
          </a:prstGeom>
          <a:noFill/>
          <a:ln w="9525" cap="flat" cmpd="sng">
            <a:solidFill>
              <a:srgbClr val="666666"/>
            </a:solidFill>
            <a:prstDash val="solid"/>
            <a:round/>
            <a:headEnd type="oval" w="med" len="med"/>
            <a:tailEnd type="none" w="med" len="med"/>
          </a:ln>
        </p:spPr>
      </p:cxnSp>
      <p:pic>
        <p:nvPicPr>
          <p:cNvPr id="145" name="Google Shape;145;p20"/>
          <p:cNvPicPr preferRelativeResize="0"/>
          <p:nvPr/>
        </p:nvPicPr>
        <p:blipFill>
          <a:blip r:embed="rId3">
            <a:alphaModFix/>
          </a:blip>
          <a:stretch>
            <a:fillRect/>
          </a:stretch>
        </p:blipFill>
        <p:spPr>
          <a:xfrm>
            <a:off x="4650688" y="2710600"/>
            <a:ext cx="4145126" cy="2143250"/>
          </a:xfrm>
          <a:prstGeom prst="rect">
            <a:avLst/>
          </a:prstGeom>
          <a:noFill/>
          <a:ln>
            <a:noFill/>
          </a:ln>
        </p:spPr>
      </p:pic>
      <p:pic>
        <p:nvPicPr>
          <p:cNvPr id="146" name="Google Shape;146;p20"/>
          <p:cNvPicPr preferRelativeResize="0"/>
          <p:nvPr/>
        </p:nvPicPr>
        <p:blipFill>
          <a:blip r:embed="rId4">
            <a:alphaModFix/>
          </a:blip>
          <a:stretch>
            <a:fillRect/>
          </a:stretch>
        </p:blipFill>
        <p:spPr>
          <a:xfrm>
            <a:off x="627475" y="2879050"/>
            <a:ext cx="2897999" cy="1771051"/>
          </a:xfrm>
          <a:prstGeom prst="rect">
            <a:avLst/>
          </a:prstGeom>
          <a:noFill/>
          <a:ln>
            <a:noFill/>
          </a:ln>
        </p:spPr>
      </p:pic>
      <p:pic>
        <p:nvPicPr>
          <p:cNvPr id="147" name="Google Shape;147;p20"/>
          <p:cNvPicPr preferRelativeResize="0"/>
          <p:nvPr/>
        </p:nvPicPr>
        <p:blipFill>
          <a:blip r:embed="rId5">
            <a:alphaModFix/>
          </a:blip>
          <a:stretch>
            <a:fillRect/>
          </a:stretch>
        </p:blipFill>
        <p:spPr>
          <a:xfrm>
            <a:off x="5165775" y="932600"/>
            <a:ext cx="3267325" cy="1563775"/>
          </a:xfrm>
          <a:prstGeom prst="rect">
            <a:avLst/>
          </a:prstGeom>
          <a:noFill/>
          <a:ln>
            <a:noFill/>
          </a:ln>
        </p:spPr>
      </p:pic>
      <p:sp>
        <p:nvSpPr>
          <p:cNvPr id="148" name="Google Shape;148;p20"/>
          <p:cNvSpPr txBox="1"/>
          <p:nvPr/>
        </p:nvSpPr>
        <p:spPr>
          <a:xfrm>
            <a:off x="188500" y="617888"/>
            <a:ext cx="4462200" cy="1939500"/>
          </a:xfrm>
          <a:prstGeom prst="rect">
            <a:avLst/>
          </a:prstGeom>
          <a:noFill/>
          <a:ln>
            <a:noFill/>
          </a:ln>
        </p:spPr>
        <p:txBody>
          <a:bodyPr spcFirstLastPara="1" wrap="square" lIns="91425" tIns="91425" rIns="91425" bIns="91425" anchor="t" anchorCtr="0">
            <a:spAutoFit/>
          </a:bodyPr>
          <a:lstStyle/>
          <a:p>
            <a:pPr marL="457200" lvl="0" indent="-292100" algn="just" rtl="0">
              <a:spcBef>
                <a:spcPts val="0"/>
              </a:spcBef>
              <a:spcAft>
                <a:spcPts val="0"/>
              </a:spcAft>
              <a:buSzPts val="1000"/>
              <a:buFont typeface="Nunito"/>
              <a:buChar char="➔"/>
            </a:pPr>
            <a:r>
              <a:rPr lang="es" sz="1000" b="1">
                <a:latin typeface="Nunito"/>
                <a:ea typeface="Nunito"/>
                <a:cs typeface="Nunito"/>
                <a:sym typeface="Nunito"/>
              </a:rPr>
              <a:t>E</a:t>
            </a:r>
            <a:r>
              <a:rPr lang="es" sz="1000">
                <a:latin typeface="Nunito Black"/>
                <a:ea typeface="Nunito Black"/>
                <a:cs typeface="Nunito Black"/>
                <a:sym typeface="Nunito Black"/>
              </a:rPr>
              <a:t>l ingreso</a:t>
            </a:r>
            <a:r>
              <a:rPr lang="es" sz="1000" b="1">
                <a:latin typeface="Nunito"/>
                <a:ea typeface="Nunito"/>
                <a:cs typeface="Nunito"/>
                <a:sym typeface="Nunito"/>
              </a:rPr>
              <a:t> de los clientes varía en el rango de 0 a 100.000 Usd, con mayor concentración entre 50.000 y 60.000.</a:t>
            </a:r>
            <a:endParaRPr sz="1000" b="1">
              <a:latin typeface="Nunito"/>
              <a:ea typeface="Nunito"/>
              <a:cs typeface="Nunito"/>
              <a:sym typeface="Nunito"/>
            </a:endParaRPr>
          </a:p>
          <a:p>
            <a:pPr marL="914400" lvl="0" indent="0" algn="just" rtl="0">
              <a:spcBef>
                <a:spcPts val="0"/>
              </a:spcBef>
              <a:spcAft>
                <a:spcPts val="0"/>
              </a:spcAft>
              <a:buNone/>
            </a:pPr>
            <a:endParaRPr sz="1000" b="1">
              <a:latin typeface="Nunito"/>
              <a:ea typeface="Nunito"/>
              <a:cs typeface="Nunito"/>
              <a:sym typeface="Nunito"/>
            </a:endParaRPr>
          </a:p>
          <a:p>
            <a:pPr marL="457200" lvl="0" indent="-292100" algn="just" rtl="0">
              <a:spcBef>
                <a:spcPts val="0"/>
              </a:spcBef>
              <a:spcAft>
                <a:spcPts val="0"/>
              </a:spcAft>
              <a:buSzPts val="1000"/>
              <a:buFont typeface="Nunito"/>
              <a:buChar char="➔"/>
            </a:pPr>
            <a:r>
              <a:rPr lang="es" sz="1000" b="1">
                <a:latin typeface="Nunito"/>
                <a:ea typeface="Nunito"/>
                <a:cs typeface="Nunito"/>
                <a:sym typeface="Nunito"/>
              </a:rPr>
              <a:t>Si comparamos los ingresos de los clientes que aceptaron la oferta vs los que rechazaron la oferta anterior, podemos ver que el nivel de ingresos tiende a valores mayores entre los que Sí aceptaron la oferta.</a:t>
            </a:r>
            <a:endParaRPr sz="1000" b="1">
              <a:latin typeface="Nunito"/>
              <a:ea typeface="Nunito"/>
              <a:cs typeface="Nunito"/>
              <a:sym typeface="Nunito"/>
            </a:endParaRPr>
          </a:p>
          <a:p>
            <a:pPr marL="914400" lvl="0" indent="0" algn="just" rtl="0">
              <a:spcBef>
                <a:spcPts val="0"/>
              </a:spcBef>
              <a:spcAft>
                <a:spcPts val="0"/>
              </a:spcAft>
              <a:buNone/>
            </a:pPr>
            <a:endParaRPr sz="1000" b="1">
              <a:latin typeface="Nunito"/>
              <a:ea typeface="Nunito"/>
              <a:cs typeface="Nunito"/>
              <a:sym typeface="Nunito"/>
            </a:endParaRPr>
          </a:p>
          <a:p>
            <a:pPr marL="457200" lvl="0" indent="-292100" algn="just" rtl="0">
              <a:spcBef>
                <a:spcPts val="0"/>
              </a:spcBef>
              <a:spcAft>
                <a:spcPts val="0"/>
              </a:spcAft>
              <a:buSzPts val="1000"/>
              <a:buFont typeface="Nunito"/>
              <a:buChar char="➔"/>
            </a:pPr>
            <a:r>
              <a:rPr lang="es" sz="1000" b="1">
                <a:latin typeface="Nunito"/>
                <a:ea typeface="Nunito"/>
                <a:cs typeface="Nunito"/>
                <a:sym typeface="Nunito"/>
              </a:rPr>
              <a:t>Si relacionamos el nivel de ingresos con el estado civil de los clientes, observamos que todos los estados civiles promedian el mismo rango de Ingresos</a:t>
            </a:r>
            <a:r>
              <a:rPr lang="es"/>
              <a:t>.</a:t>
            </a:r>
            <a:endParaRPr/>
          </a:p>
        </p:txBody>
      </p:sp>
      <p:sp>
        <p:nvSpPr>
          <p:cNvPr id="149" name="Google Shape;149;p20"/>
          <p:cNvSpPr txBox="1"/>
          <p:nvPr/>
        </p:nvSpPr>
        <p:spPr>
          <a:xfrm>
            <a:off x="1260025" y="2496375"/>
            <a:ext cx="1632900"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 sz="900">
                <a:latin typeface="Nunito Black"/>
                <a:ea typeface="Nunito Black"/>
                <a:cs typeface="Nunito Black"/>
                <a:sym typeface="Nunito Black"/>
              </a:rPr>
              <a:t>Distribución del Ingreso</a:t>
            </a:r>
            <a:endParaRPr sz="900">
              <a:latin typeface="Nunito Black"/>
              <a:ea typeface="Nunito Black"/>
              <a:cs typeface="Nunito Black"/>
              <a:sym typeface="Nunito Black"/>
            </a:endParaRPr>
          </a:p>
        </p:txBody>
      </p:sp>
      <p:sp>
        <p:nvSpPr>
          <p:cNvPr id="150" name="Google Shape;150;p20"/>
          <p:cNvSpPr txBox="1"/>
          <p:nvPr/>
        </p:nvSpPr>
        <p:spPr>
          <a:xfrm>
            <a:off x="5698125" y="2496375"/>
            <a:ext cx="2741100"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 sz="900">
                <a:latin typeface="Nunito Black"/>
                <a:ea typeface="Nunito Black"/>
                <a:cs typeface="Nunito Black"/>
                <a:sym typeface="Nunito Black"/>
              </a:rPr>
              <a:t>Análisis de Ingresos y Estado Civil</a:t>
            </a:r>
            <a:endParaRPr sz="900">
              <a:latin typeface="Nunito Black"/>
              <a:ea typeface="Nunito Black"/>
              <a:cs typeface="Nunito Black"/>
              <a:sym typeface="Nunito Black"/>
            </a:endParaRPr>
          </a:p>
        </p:txBody>
      </p:sp>
      <p:sp>
        <p:nvSpPr>
          <p:cNvPr id="151" name="Google Shape;151;p20"/>
          <p:cNvSpPr txBox="1"/>
          <p:nvPr/>
        </p:nvSpPr>
        <p:spPr>
          <a:xfrm>
            <a:off x="5759775" y="2188575"/>
            <a:ext cx="8010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800" b="1">
                <a:latin typeface="Nunito"/>
                <a:ea typeface="Nunito"/>
                <a:cs typeface="Nunito"/>
                <a:sym typeface="Nunito"/>
              </a:rPr>
              <a:t>Rechazo</a:t>
            </a:r>
            <a:endParaRPr sz="800" b="1">
              <a:latin typeface="Nunito"/>
              <a:ea typeface="Nunito"/>
              <a:cs typeface="Nunito"/>
              <a:sym typeface="Nunito"/>
            </a:endParaRPr>
          </a:p>
        </p:txBody>
      </p:sp>
      <p:sp>
        <p:nvSpPr>
          <p:cNvPr id="152" name="Google Shape;152;p20"/>
          <p:cNvSpPr txBox="1"/>
          <p:nvPr/>
        </p:nvSpPr>
        <p:spPr>
          <a:xfrm>
            <a:off x="7291350" y="2188575"/>
            <a:ext cx="8010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800" b="1">
                <a:latin typeface="Nunito"/>
                <a:ea typeface="Nunito"/>
                <a:cs typeface="Nunito"/>
                <a:sym typeface="Nunito"/>
              </a:rPr>
              <a:t>Aceptación</a:t>
            </a:r>
            <a:endParaRPr sz="800" b="1">
              <a:latin typeface="Nunito"/>
              <a:ea typeface="Nunito"/>
              <a:cs typeface="Nunito"/>
              <a:sym typeface="Nunito"/>
            </a:endParaRPr>
          </a:p>
        </p:txBody>
      </p:sp>
      <p:sp>
        <p:nvSpPr>
          <p:cNvPr id="153" name="Google Shape;153;p20"/>
          <p:cNvSpPr txBox="1"/>
          <p:nvPr/>
        </p:nvSpPr>
        <p:spPr>
          <a:xfrm>
            <a:off x="0" y="0"/>
            <a:ext cx="8934300" cy="464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 sz="1820">
                <a:solidFill>
                  <a:schemeClr val="dk1"/>
                </a:solidFill>
                <a:latin typeface="Nunito Black"/>
                <a:ea typeface="Nunito Black"/>
                <a:cs typeface="Nunito Black"/>
                <a:sym typeface="Nunito Black"/>
              </a:rPr>
              <a:t>Análisis exploratorio</a:t>
            </a:r>
            <a:endParaRPr sz="1820">
              <a:solidFill>
                <a:schemeClr val="dk1"/>
              </a:solidFill>
              <a:latin typeface="Nunito Black"/>
              <a:ea typeface="Nunito Black"/>
              <a:cs typeface="Nunito Black"/>
              <a:sym typeface="Nunito Black"/>
            </a:endParaRPr>
          </a:p>
        </p:txBody>
      </p:sp>
      <p:sp>
        <p:nvSpPr>
          <p:cNvPr id="154" name="Google Shape;154;p20"/>
          <p:cNvSpPr txBox="1"/>
          <p:nvPr/>
        </p:nvSpPr>
        <p:spPr>
          <a:xfrm>
            <a:off x="5759775" y="746000"/>
            <a:ext cx="26178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900">
                <a:latin typeface="Nunito Black"/>
                <a:ea typeface="Nunito Black"/>
                <a:cs typeface="Nunito Black"/>
                <a:sym typeface="Nunito Black"/>
              </a:rPr>
              <a:t>Análisis de Ingreso y respuesta a la oferta</a:t>
            </a:r>
            <a:endParaRPr sz="900">
              <a:latin typeface="Nunito Black"/>
              <a:ea typeface="Nunito Black"/>
              <a:cs typeface="Nunito Black"/>
              <a:sym typeface="Nunito Black"/>
            </a:endParaRPr>
          </a:p>
        </p:txBody>
      </p:sp>
      <p:pic>
        <p:nvPicPr>
          <p:cNvPr id="155" name="Google Shape;155;p20"/>
          <p:cNvPicPr preferRelativeResize="0"/>
          <p:nvPr/>
        </p:nvPicPr>
        <p:blipFill>
          <a:blip r:embed="rId6">
            <a:alphaModFix/>
          </a:blip>
          <a:stretch>
            <a:fillRect/>
          </a:stretch>
        </p:blipFill>
        <p:spPr>
          <a:xfrm>
            <a:off x="311700" y="43037"/>
            <a:ext cx="354125" cy="354125"/>
          </a:xfrm>
          <a:prstGeom prst="rect">
            <a:avLst/>
          </a:prstGeom>
          <a:noFill/>
          <a:ln>
            <a:noFill/>
          </a:ln>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pic>
        <p:nvPicPr>
          <p:cNvPr id="160" name="Google Shape;160;p21"/>
          <p:cNvPicPr preferRelativeResize="0"/>
          <p:nvPr/>
        </p:nvPicPr>
        <p:blipFill>
          <a:blip r:embed="rId3">
            <a:alphaModFix/>
          </a:blip>
          <a:stretch>
            <a:fillRect/>
          </a:stretch>
        </p:blipFill>
        <p:spPr>
          <a:xfrm>
            <a:off x="792424" y="2714875"/>
            <a:ext cx="1817464" cy="1769750"/>
          </a:xfrm>
          <a:prstGeom prst="rect">
            <a:avLst/>
          </a:prstGeom>
          <a:noFill/>
          <a:ln>
            <a:noFill/>
          </a:ln>
        </p:spPr>
      </p:pic>
      <p:sp>
        <p:nvSpPr>
          <p:cNvPr id="161" name="Google Shape;161;p21"/>
          <p:cNvSpPr txBox="1"/>
          <p:nvPr/>
        </p:nvSpPr>
        <p:spPr>
          <a:xfrm>
            <a:off x="0" y="0"/>
            <a:ext cx="8934300" cy="464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 sz="1820">
                <a:solidFill>
                  <a:schemeClr val="dk1"/>
                </a:solidFill>
                <a:latin typeface="Nunito Black"/>
                <a:ea typeface="Nunito Black"/>
                <a:cs typeface="Nunito Black"/>
                <a:sym typeface="Nunito Black"/>
              </a:rPr>
              <a:t>Análisis exploratorio</a:t>
            </a:r>
            <a:endParaRPr sz="1820">
              <a:solidFill>
                <a:schemeClr val="dk1"/>
              </a:solidFill>
              <a:latin typeface="Nunito Black"/>
              <a:ea typeface="Nunito Black"/>
              <a:cs typeface="Nunito Black"/>
              <a:sym typeface="Nunito Black"/>
            </a:endParaRPr>
          </a:p>
        </p:txBody>
      </p:sp>
      <p:pic>
        <p:nvPicPr>
          <p:cNvPr id="162" name="Google Shape;162;p21"/>
          <p:cNvPicPr preferRelativeResize="0"/>
          <p:nvPr/>
        </p:nvPicPr>
        <p:blipFill>
          <a:blip r:embed="rId4">
            <a:alphaModFix/>
          </a:blip>
          <a:stretch>
            <a:fillRect/>
          </a:stretch>
        </p:blipFill>
        <p:spPr>
          <a:xfrm>
            <a:off x="3751900" y="1891275"/>
            <a:ext cx="5182399" cy="2936500"/>
          </a:xfrm>
          <a:prstGeom prst="rect">
            <a:avLst/>
          </a:prstGeom>
          <a:noFill/>
          <a:ln>
            <a:noFill/>
          </a:ln>
        </p:spPr>
      </p:pic>
      <p:cxnSp>
        <p:nvCxnSpPr>
          <p:cNvPr id="163" name="Google Shape;163;p21"/>
          <p:cNvCxnSpPr/>
          <p:nvPr/>
        </p:nvCxnSpPr>
        <p:spPr>
          <a:xfrm>
            <a:off x="260700" y="464700"/>
            <a:ext cx="8622600" cy="0"/>
          </a:xfrm>
          <a:prstGeom prst="straightConnector1">
            <a:avLst/>
          </a:prstGeom>
          <a:noFill/>
          <a:ln w="9525" cap="flat" cmpd="sng">
            <a:solidFill>
              <a:srgbClr val="666666"/>
            </a:solidFill>
            <a:prstDash val="solid"/>
            <a:round/>
            <a:headEnd type="oval" w="med" len="med"/>
            <a:tailEnd type="none" w="med" len="med"/>
          </a:ln>
        </p:spPr>
      </p:cxnSp>
      <p:sp>
        <p:nvSpPr>
          <p:cNvPr id="164" name="Google Shape;164;p21"/>
          <p:cNvSpPr txBox="1"/>
          <p:nvPr/>
        </p:nvSpPr>
        <p:spPr>
          <a:xfrm>
            <a:off x="484338" y="2369350"/>
            <a:ext cx="2433600" cy="210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 sz="1000">
                <a:latin typeface="Nunito Black"/>
                <a:ea typeface="Nunito Black"/>
                <a:cs typeface="Nunito Black"/>
                <a:sym typeface="Nunito Black"/>
              </a:rPr>
              <a:t>% compras por canal</a:t>
            </a:r>
            <a:endParaRPr sz="1000">
              <a:latin typeface="Nunito Black"/>
              <a:ea typeface="Nunito Black"/>
              <a:cs typeface="Nunito Black"/>
              <a:sym typeface="Nunito Black"/>
            </a:endParaRPr>
          </a:p>
        </p:txBody>
      </p:sp>
      <p:sp>
        <p:nvSpPr>
          <p:cNvPr id="165" name="Google Shape;165;p21"/>
          <p:cNvSpPr txBox="1"/>
          <p:nvPr/>
        </p:nvSpPr>
        <p:spPr>
          <a:xfrm>
            <a:off x="2473100" y="4827775"/>
            <a:ext cx="6695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166" name="Google Shape;166;p21"/>
          <p:cNvSpPr txBox="1"/>
          <p:nvPr/>
        </p:nvSpPr>
        <p:spPr>
          <a:xfrm>
            <a:off x="2209975" y="4484625"/>
            <a:ext cx="11181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800">
                <a:latin typeface="Nunito ExtraBold"/>
                <a:ea typeface="Nunito ExtraBold"/>
                <a:cs typeface="Nunito ExtraBold"/>
                <a:sym typeface="Nunito ExtraBold"/>
              </a:rPr>
              <a:t>Store Purchases</a:t>
            </a:r>
            <a:endParaRPr sz="800">
              <a:latin typeface="Nunito ExtraBold"/>
              <a:ea typeface="Nunito ExtraBold"/>
              <a:cs typeface="Nunito ExtraBold"/>
              <a:sym typeface="Nunito ExtraBold"/>
            </a:endParaRPr>
          </a:p>
        </p:txBody>
      </p:sp>
      <p:sp>
        <p:nvSpPr>
          <p:cNvPr id="167" name="Google Shape;167;p21"/>
          <p:cNvSpPr txBox="1"/>
          <p:nvPr/>
        </p:nvSpPr>
        <p:spPr>
          <a:xfrm>
            <a:off x="105250" y="4139500"/>
            <a:ext cx="7893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900" b="1">
                <a:latin typeface="Nunito"/>
                <a:ea typeface="Nunito"/>
                <a:cs typeface="Nunito"/>
                <a:sym typeface="Nunito"/>
              </a:rPr>
              <a:t>Catalog Purchases</a:t>
            </a:r>
            <a:endParaRPr sz="900" b="1">
              <a:latin typeface="Nunito"/>
              <a:ea typeface="Nunito"/>
              <a:cs typeface="Nunito"/>
              <a:sym typeface="Nunito"/>
            </a:endParaRPr>
          </a:p>
        </p:txBody>
      </p:sp>
      <p:sp>
        <p:nvSpPr>
          <p:cNvPr id="168" name="Google Shape;168;p21"/>
          <p:cNvSpPr txBox="1"/>
          <p:nvPr/>
        </p:nvSpPr>
        <p:spPr>
          <a:xfrm>
            <a:off x="105250" y="2814475"/>
            <a:ext cx="9339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800">
                <a:latin typeface="Nunito ExtraBold"/>
                <a:ea typeface="Nunito ExtraBold"/>
                <a:cs typeface="Nunito ExtraBold"/>
                <a:sym typeface="Nunito ExtraBold"/>
              </a:rPr>
              <a:t>Web Purchases</a:t>
            </a:r>
            <a:endParaRPr sz="800">
              <a:latin typeface="Nunito ExtraBold"/>
              <a:ea typeface="Nunito ExtraBold"/>
              <a:cs typeface="Nunito ExtraBold"/>
              <a:sym typeface="Nunito ExtraBold"/>
            </a:endParaRPr>
          </a:p>
        </p:txBody>
      </p:sp>
      <p:sp>
        <p:nvSpPr>
          <p:cNvPr id="169" name="Google Shape;169;p21"/>
          <p:cNvSpPr txBox="1"/>
          <p:nvPr/>
        </p:nvSpPr>
        <p:spPr>
          <a:xfrm>
            <a:off x="2473100" y="3122275"/>
            <a:ext cx="9339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800">
                <a:latin typeface="Nunito ExtraBold"/>
                <a:ea typeface="Nunito ExtraBold"/>
                <a:cs typeface="Nunito ExtraBold"/>
                <a:sym typeface="Nunito ExtraBold"/>
              </a:rPr>
              <a:t>Deal Purchases</a:t>
            </a:r>
            <a:endParaRPr sz="800">
              <a:latin typeface="Nunito ExtraBold"/>
              <a:ea typeface="Nunito ExtraBold"/>
              <a:cs typeface="Nunito ExtraBold"/>
              <a:sym typeface="Nunito ExtraBold"/>
            </a:endParaRPr>
          </a:p>
        </p:txBody>
      </p:sp>
      <p:sp>
        <p:nvSpPr>
          <p:cNvPr id="170" name="Google Shape;170;p21"/>
          <p:cNvSpPr txBox="1"/>
          <p:nvPr/>
        </p:nvSpPr>
        <p:spPr>
          <a:xfrm>
            <a:off x="4226550" y="1688450"/>
            <a:ext cx="45969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 sz="1000">
                <a:latin typeface="Nunito ExtraBold"/>
                <a:ea typeface="Nunito ExtraBold"/>
                <a:cs typeface="Nunito ExtraBold"/>
                <a:sym typeface="Nunito ExtraBold"/>
              </a:rPr>
              <a:t>Análisis de compras por canales y respuesta</a:t>
            </a:r>
            <a:endParaRPr sz="1000">
              <a:latin typeface="Nunito ExtraBold"/>
              <a:ea typeface="Nunito ExtraBold"/>
              <a:cs typeface="Nunito ExtraBold"/>
              <a:sym typeface="Nunito ExtraBold"/>
            </a:endParaRPr>
          </a:p>
        </p:txBody>
      </p:sp>
      <p:sp>
        <p:nvSpPr>
          <p:cNvPr id="171" name="Google Shape;171;p21"/>
          <p:cNvSpPr txBox="1"/>
          <p:nvPr/>
        </p:nvSpPr>
        <p:spPr>
          <a:xfrm>
            <a:off x="420950" y="723500"/>
            <a:ext cx="8169000" cy="877200"/>
          </a:xfrm>
          <a:prstGeom prst="rect">
            <a:avLst/>
          </a:prstGeom>
          <a:noFill/>
          <a:ln>
            <a:noFill/>
          </a:ln>
        </p:spPr>
        <p:txBody>
          <a:bodyPr spcFirstLastPara="1" wrap="square" lIns="91425" tIns="91425" rIns="91425" bIns="91425" anchor="t" anchorCtr="0">
            <a:spAutoFit/>
          </a:bodyPr>
          <a:lstStyle/>
          <a:p>
            <a:pPr marL="457200" lvl="0" indent="-285750" algn="just" rtl="0">
              <a:spcBef>
                <a:spcPts val="0"/>
              </a:spcBef>
              <a:spcAft>
                <a:spcPts val="0"/>
              </a:spcAft>
              <a:buSzPts val="900"/>
              <a:buChar char="➔"/>
            </a:pPr>
            <a:r>
              <a:rPr lang="es" sz="900" b="1">
                <a:latin typeface="Nunito"/>
                <a:ea typeface="Nunito"/>
                <a:cs typeface="Nunito"/>
                <a:sym typeface="Nunito"/>
              </a:rPr>
              <a:t>Los </a:t>
            </a:r>
            <a:r>
              <a:rPr lang="es" sz="900">
                <a:latin typeface="Nunito Black"/>
                <a:ea typeface="Nunito Black"/>
                <a:cs typeface="Nunito Black"/>
                <a:sym typeface="Nunito Black"/>
              </a:rPr>
              <a:t>canales de compra </a:t>
            </a:r>
            <a:r>
              <a:rPr lang="es" sz="900" b="1">
                <a:latin typeface="Nunito"/>
                <a:ea typeface="Nunito"/>
                <a:cs typeface="Nunito"/>
                <a:sym typeface="Nunito"/>
              </a:rPr>
              <a:t>más elegidos por los clientes son: directamente  en la Tienda y a través de la web de la Tienda.</a:t>
            </a:r>
            <a:endParaRPr sz="900" b="1">
              <a:latin typeface="Nunito"/>
              <a:ea typeface="Nunito"/>
              <a:cs typeface="Nunito"/>
              <a:sym typeface="Nunito"/>
            </a:endParaRPr>
          </a:p>
          <a:p>
            <a:pPr marL="457200" lvl="0" indent="0" algn="just" rtl="0">
              <a:spcBef>
                <a:spcPts val="0"/>
              </a:spcBef>
              <a:spcAft>
                <a:spcPts val="0"/>
              </a:spcAft>
              <a:buNone/>
            </a:pPr>
            <a:endParaRPr sz="900" b="1">
              <a:latin typeface="Nunito"/>
              <a:ea typeface="Nunito"/>
              <a:cs typeface="Nunito"/>
              <a:sym typeface="Nunito"/>
            </a:endParaRPr>
          </a:p>
          <a:p>
            <a:pPr marL="457200" lvl="0" indent="-285750" algn="just" rtl="0">
              <a:spcBef>
                <a:spcPts val="0"/>
              </a:spcBef>
              <a:spcAft>
                <a:spcPts val="0"/>
              </a:spcAft>
              <a:buSzPts val="900"/>
              <a:buFont typeface="Nunito"/>
              <a:buChar char="➔"/>
            </a:pPr>
            <a:r>
              <a:rPr lang="es" sz="900" b="1">
                <a:latin typeface="Nunito"/>
                <a:ea typeface="Nunito"/>
                <a:cs typeface="Nunito"/>
                <a:sym typeface="Nunito"/>
              </a:rPr>
              <a:t>Respecto a los canales de compra elegidos por los clientes y la aceptación de la oferta, de acuerdo al gráfico, no se detecta una correlación directa (positiva o negativa), es decir , </a:t>
            </a:r>
            <a:r>
              <a:rPr lang="es" sz="900">
                <a:latin typeface="Nunito Black"/>
                <a:ea typeface="Nunito Black"/>
                <a:cs typeface="Nunito Black"/>
                <a:sym typeface="Nunito Black"/>
              </a:rPr>
              <a:t>no se observa</a:t>
            </a:r>
            <a:r>
              <a:rPr lang="es" sz="900" b="1">
                <a:latin typeface="Nunito"/>
                <a:ea typeface="Nunito"/>
                <a:cs typeface="Nunito"/>
                <a:sym typeface="Nunito"/>
              </a:rPr>
              <a:t> que a mayor o menor cantidad de compras  por un canal determinado , necesariamente aumenten o disminuyan las respuesta positivas a la oferta.</a:t>
            </a:r>
            <a:endParaRPr sz="900" b="1">
              <a:latin typeface="Nunito"/>
              <a:ea typeface="Nunito"/>
              <a:cs typeface="Nunito"/>
              <a:sym typeface="Nunito"/>
            </a:endParaRPr>
          </a:p>
        </p:txBody>
      </p:sp>
      <p:sp>
        <p:nvSpPr>
          <p:cNvPr id="172" name="Google Shape;172;p21"/>
          <p:cNvSpPr txBox="1"/>
          <p:nvPr/>
        </p:nvSpPr>
        <p:spPr>
          <a:xfrm>
            <a:off x="4838550" y="4858525"/>
            <a:ext cx="3486000" cy="323100"/>
          </a:xfrm>
          <a:prstGeom prst="rect">
            <a:avLst/>
          </a:prstGeom>
          <a:noFill/>
          <a:ln>
            <a:noFill/>
          </a:ln>
        </p:spPr>
        <p:txBody>
          <a:bodyPr spcFirstLastPara="1" wrap="square" lIns="91425" tIns="91425" rIns="91425" bIns="91425" anchor="t" anchorCtr="0">
            <a:spAutoFit/>
          </a:bodyPr>
          <a:lstStyle/>
          <a:p>
            <a:pPr marL="457200" lvl="0" indent="-285750" algn="l" rtl="0">
              <a:spcBef>
                <a:spcPts val="0"/>
              </a:spcBef>
              <a:spcAft>
                <a:spcPts val="0"/>
              </a:spcAft>
              <a:buClr>
                <a:schemeClr val="dk1"/>
              </a:buClr>
              <a:buSzPts val="900"/>
              <a:buFont typeface="Nunito ExtraBold"/>
              <a:buChar char="●"/>
            </a:pPr>
            <a:r>
              <a:rPr lang="es" sz="900">
                <a:solidFill>
                  <a:schemeClr val="dk1"/>
                </a:solidFill>
                <a:latin typeface="Nunito ExtraBold"/>
                <a:ea typeface="Nunito ExtraBold"/>
                <a:cs typeface="Nunito ExtraBold"/>
                <a:sym typeface="Nunito ExtraBold"/>
              </a:rPr>
              <a:t>1= aceptación de oferta   0= rechazo de oferta</a:t>
            </a:r>
            <a:endParaRPr sz="1300"/>
          </a:p>
        </p:txBody>
      </p:sp>
      <p:pic>
        <p:nvPicPr>
          <p:cNvPr id="173" name="Google Shape;173;p21"/>
          <p:cNvPicPr preferRelativeResize="0"/>
          <p:nvPr/>
        </p:nvPicPr>
        <p:blipFill>
          <a:blip r:embed="rId5">
            <a:alphaModFix/>
          </a:blip>
          <a:stretch>
            <a:fillRect/>
          </a:stretch>
        </p:blipFill>
        <p:spPr>
          <a:xfrm>
            <a:off x="311700" y="43037"/>
            <a:ext cx="354125" cy="354125"/>
          </a:xfrm>
          <a:prstGeom prst="rect">
            <a:avLst/>
          </a:prstGeom>
          <a:noFill/>
          <a:ln>
            <a:noFill/>
          </a:ln>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1702</Words>
  <Application>Microsoft Office PowerPoint</Application>
  <PresentationFormat>Presentación en pantalla (16:9)</PresentationFormat>
  <Paragraphs>172</Paragraphs>
  <Slides>15</Slides>
  <Notes>15</Notes>
  <HiddenSlides>0</HiddenSlides>
  <MMClips>0</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15</vt:i4>
      </vt:variant>
    </vt:vector>
  </HeadingPairs>
  <TitlesOfParts>
    <vt:vector size="23" baseType="lpstr">
      <vt:lpstr>Nunito Black</vt:lpstr>
      <vt:lpstr>Oswald Medium</vt:lpstr>
      <vt:lpstr>Nunito ExtraBold</vt:lpstr>
      <vt:lpstr>Oswald SemiBold</vt:lpstr>
      <vt:lpstr>Oswald</vt:lpstr>
      <vt:lpstr>Arial</vt:lpstr>
      <vt:lpstr>Nunito</vt:lpstr>
      <vt:lpstr>Simple Light</vt:lpstr>
      <vt:lpstr>Campaña de Marketing Supertienda minorista</vt:lpstr>
      <vt:lpstr>Temario de contenidos</vt:lpstr>
      <vt:lpstr>Contexto</vt:lpstr>
      <vt:lpstr>Preguntas a responder</vt:lpstr>
      <vt:lpstr>Resumen info de datos</vt:lpstr>
      <vt:lpstr>Resumen info de datos</vt:lpstr>
      <vt:lpstr>Análisis exploratorio</vt:lpstr>
      <vt:lpstr>Presentación de PowerPoint</vt:lpstr>
      <vt:lpstr>Presentación de PowerPoint</vt:lpstr>
      <vt:lpstr>Análisis exploratorio </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Campaña de Marketing Supertienda minorista</dc:title>
  <dc:creator>Vero</dc:creator>
  <cp:lastModifiedBy>Vero</cp:lastModifiedBy>
  <cp:revision>2</cp:revision>
  <dcterms:modified xsi:type="dcterms:W3CDTF">2023-07-22T21:16:00Z</dcterms:modified>
</cp:coreProperties>
</file>